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charts/chartEx1.xml" ContentType="application/vnd.ms-office.chartex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82" r:id="rId2"/>
    <p:sldId id="267" r:id="rId3"/>
    <p:sldId id="393" r:id="rId4"/>
    <p:sldId id="389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8" r:id="rId15"/>
    <p:sldId id="383" r:id="rId16"/>
    <p:sldId id="387" r:id="rId17"/>
    <p:sldId id="384" r:id="rId18"/>
    <p:sldId id="385" r:id="rId19"/>
    <p:sldId id="386" r:id="rId20"/>
    <p:sldId id="390" r:id="rId21"/>
    <p:sldId id="391" r:id="rId22"/>
    <p:sldId id="394" r:id="rId23"/>
    <p:sldId id="392" r:id="rId24"/>
    <p:sldId id="38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4"/>
    <p:restoredTop sz="87671"/>
  </p:normalViewPr>
  <p:slideViewPr>
    <p:cSldViewPr snapToGrid="0">
      <p:cViewPr varScale="1">
        <p:scale>
          <a:sx n="121" d="100"/>
          <a:sy n="121" d="100"/>
        </p:scale>
        <p:origin x="176" y="2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106" d="100"/>
          <a:sy n="106" d="100"/>
        </p:scale>
        <p:origin x="540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esh Shah" userId="ae814e830e75be32" providerId="LiveId" clId="{848030F1-6CD3-5A40-9106-3C5309D08152}"/>
    <pc:docChg chg="undo custSel addSld delSld modSld sldOrd">
      <pc:chgData name="Dipesh Shah" userId="ae814e830e75be32" providerId="LiveId" clId="{848030F1-6CD3-5A40-9106-3C5309D08152}" dt="2026-05-10T19:33:38.377" v="5426" actId="20577"/>
      <pc:docMkLst>
        <pc:docMk/>
      </pc:docMkLst>
      <pc:sldChg chg="modSp mod">
        <pc:chgData name="Dipesh Shah" userId="ae814e830e75be32" providerId="LiveId" clId="{848030F1-6CD3-5A40-9106-3C5309D08152}" dt="2026-05-10T19:33:38.377" v="5426" actId="20577"/>
        <pc:sldMkLst>
          <pc:docMk/>
          <pc:sldMk cId="3627884491" sldId="382"/>
        </pc:sldMkLst>
        <pc:spChg chg="mod">
          <ac:chgData name="Dipesh Shah" userId="ae814e830e75be32" providerId="LiveId" clId="{848030F1-6CD3-5A40-9106-3C5309D08152}" dt="2026-05-10T19:33:38.377" v="5426" actId="20577"/>
          <ac:spMkLst>
            <pc:docMk/>
            <pc:sldMk cId="3627884491" sldId="382"/>
            <ac:spMk id="10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https://d.docs.live.net/ae814e830e75be32/Dipesh%20Shah/On-going/Quarterly%20Business%20and%20Marketing%20Performance.xlsx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5.xml"/><Relationship Id="rId2" Type="http://schemas.microsoft.com/office/2011/relationships/chartStyle" Target="style15.xml"/><Relationship Id="rId1" Type="http://schemas.openxmlformats.org/officeDocument/2006/relationships/oleObject" Target="https://d.docs.live.net/ae814e830e75be32/Dipesh%20Shah/On-going/Quarterly%20Business%20and%20Marketing%20Performance.xlsx" TargetMode="External"/><Relationship Id="rId4" Type="http://schemas.openxmlformats.org/officeDocument/2006/relationships/themeOverride" Target="../theme/themeOverride1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'Revenue Performance'!$C$2</c:f>
              <c:strCache>
                <c:ptCount val="1"/>
                <c:pt idx="0">
                  <c:v>New Customer Revenue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'Revenue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'Revenue Performance'!$C$3:$C$10</c:f>
              <c:numCache>
                <c:formatCode>"£"#,##0</c:formatCode>
                <c:ptCount val="8"/>
                <c:pt idx="0">
                  <c:v>1500000</c:v>
                </c:pt>
                <c:pt idx="1">
                  <c:v>2500000</c:v>
                </c:pt>
                <c:pt idx="2">
                  <c:v>2750000</c:v>
                </c:pt>
                <c:pt idx="3">
                  <c:v>3200000</c:v>
                </c:pt>
                <c:pt idx="4">
                  <c:v>3500000</c:v>
                </c:pt>
                <c:pt idx="5">
                  <c:v>3750000</c:v>
                </c:pt>
                <c:pt idx="6">
                  <c:v>4000000</c:v>
                </c:pt>
                <c:pt idx="7">
                  <c:v>6500000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1-A44A-89EE-5984AF6E54D7}"/>
            </c:ext>
          </c:extLst>
        </c:ser>
        <c:ser>
          <c:idx val="1"/>
          <c:order val="1"/>
          <c:tx>
            <c:strRef>
              <c:f>'Revenue Performance'!$D$2</c:f>
              <c:strCache>
                <c:ptCount val="1"/>
                <c:pt idx="0">
                  <c:v>Repeat Customer Revenue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strRef>
              <c:f>'Revenue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'Revenue Performance'!$D$3:$D$10</c:f>
              <c:numCache>
                <c:formatCode>"£"#,##0</c:formatCode>
                <c:ptCount val="8"/>
                <c:pt idx="0">
                  <c:v>250000</c:v>
                </c:pt>
                <c:pt idx="1">
                  <c:v>1250000</c:v>
                </c:pt>
                <c:pt idx="2">
                  <c:v>750000</c:v>
                </c:pt>
                <c:pt idx="3">
                  <c:v>2200000</c:v>
                </c:pt>
                <c:pt idx="4">
                  <c:v>1750000</c:v>
                </c:pt>
                <c:pt idx="5">
                  <c:v>1900000</c:v>
                </c:pt>
                <c:pt idx="6">
                  <c:v>2000000</c:v>
                </c:pt>
                <c:pt idx="7">
                  <c:v>3250000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71-A44A-89EE-5984AF6E5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9574400"/>
        <c:axId val="1539577088"/>
      </c:barChart>
      <c:catAx>
        <c:axId val="153957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577088"/>
        <c:crosses val="autoZero"/>
        <c:auto val="1"/>
        <c:lblAlgn val="ctr"/>
        <c:lblOffset val="100"/>
        <c:noMultiLvlLbl val="0"/>
      </c:catAx>
      <c:valAx>
        <c:axId val="15395770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57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'Revenue Performance'!$G$2</c:f>
              <c:strCache>
                <c:ptCount val="1"/>
                <c:pt idx="0">
                  <c:v>% New Customer Revenue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'Revenue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'Revenue Performance'!$G$3:$G$10</c:f>
              <c:numCache>
                <c:formatCode>0%</c:formatCode>
                <c:ptCount val="8"/>
                <c:pt idx="0">
                  <c:v>0.8571428571428571</c:v>
                </c:pt>
                <c:pt idx="1">
                  <c:v>0.66666666666666663</c:v>
                </c:pt>
                <c:pt idx="2">
                  <c:v>0.7857142857142857</c:v>
                </c:pt>
                <c:pt idx="3">
                  <c:v>0.59259259259259256</c:v>
                </c:pt>
                <c:pt idx="4">
                  <c:v>0.66666666666666663</c:v>
                </c:pt>
                <c:pt idx="5">
                  <c:v>0.66371681415929207</c:v>
                </c:pt>
                <c:pt idx="6">
                  <c:v>0.66666666666666663</c:v>
                </c:pt>
                <c:pt idx="7">
                  <c:v>0.66666666666666663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24-604A-ADAB-CD2BD5F8EF69}"/>
            </c:ext>
          </c:extLst>
        </c:ser>
        <c:ser>
          <c:idx val="1"/>
          <c:order val="1"/>
          <c:tx>
            <c:strRef>
              <c:f>'Revenue Performance'!$H$2</c:f>
              <c:strCache>
                <c:ptCount val="1"/>
                <c:pt idx="0">
                  <c:v>% Repeat Customer Revenue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strRef>
              <c:f>'Revenue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'Revenue Performance'!$H$3:$H$10</c:f>
              <c:numCache>
                <c:formatCode>0%</c:formatCode>
                <c:ptCount val="8"/>
                <c:pt idx="0">
                  <c:v>0.14285714285714285</c:v>
                </c:pt>
                <c:pt idx="1">
                  <c:v>0.33333333333333331</c:v>
                </c:pt>
                <c:pt idx="2">
                  <c:v>0.21428571428571427</c:v>
                </c:pt>
                <c:pt idx="3">
                  <c:v>0.40740740740740738</c:v>
                </c:pt>
                <c:pt idx="4">
                  <c:v>0.33333333333333331</c:v>
                </c:pt>
                <c:pt idx="5">
                  <c:v>0.33628318584070799</c:v>
                </c:pt>
                <c:pt idx="6">
                  <c:v>0.33333333333333331</c:v>
                </c:pt>
                <c:pt idx="7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24-604A-ADAB-CD2BD5F8E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62102848"/>
        <c:axId val="1562112256"/>
      </c:barChart>
      <c:catAx>
        <c:axId val="156210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12256"/>
        <c:crosses val="autoZero"/>
        <c:auto val="1"/>
        <c:lblAlgn val="ctr"/>
        <c:lblOffset val="100"/>
        <c:noMultiLvlLbl val="0"/>
      </c:catAx>
      <c:valAx>
        <c:axId val="1562112256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 % Revenue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0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'Customers Performance'!$H$2</c:f>
              <c:strCache>
                <c:ptCount val="1"/>
                <c:pt idx="0">
                  <c:v>% Paid New Customers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Performance'!$H$3:$H$10</c:f>
              <c:numCache>
                <c:formatCode>0%</c:formatCode>
                <c:ptCount val="8"/>
                <c:pt idx="0">
                  <c:v>0.84375</c:v>
                </c:pt>
                <c:pt idx="1">
                  <c:v>0.7407407407407407</c:v>
                </c:pt>
                <c:pt idx="2">
                  <c:v>0.74468085106382975</c:v>
                </c:pt>
                <c:pt idx="3">
                  <c:v>0.759493670886076</c:v>
                </c:pt>
                <c:pt idx="4">
                  <c:v>0.75862068965517238</c:v>
                </c:pt>
                <c:pt idx="5">
                  <c:v>0.73684210526315785</c:v>
                </c:pt>
                <c:pt idx="6">
                  <c:v>0.73394495412844041</c:v>
                </c:pt>
                <c:pt idx="7">
                  <c:v>0.75757575757575757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FD-1E4C-A486-3DB1DF4DC249}"/>
            </c:ext>
          </c:extLst>
        </c:ser>
        <c:ser>
          <c:idx val="1"/>
          <c:order val="1"/>
          <c:tx>
            <c:strRef>
              <c:f>'Customers Performance'!$I$2</c:f>
              <c:strCache>
                <c:ptCount val="1"/>
                <c:pt idx="0">
                  <c:v>% Organic New Customers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Performance'!$I$3:$I$10</c:f>
              <c:numCache>
                <c:formatCode>0%</c:formatCode>
                <c:ptCount val="8"/>
                <c:pt idx="0">
                  <c:v>0.15625</c:v>
                </c:pt>
                <c:pt idx="1">
                  <c:v>0.25925925925925924</c:v>
                </c:pt>
                <c:pt idx="2">
                  <c:v>0.25531914893617019</c:v>
                </c:pt>
                <c:pt idx="3">
                  <c:v>0.24050632911392406</c:v>
                </c:pt>
                <c:pt idx="4">
                  <c:v>0.2413793103448276</c:v>
                </c:pt>
                <c:pt idx="5">
                  <c:v>0.26315789473684209</c:v>
                </c:pt>
                <c:pt idx="6">
                  <c:v>0.26605504587155965</c:v>
                </c:pt>
                <c:pt idx="7">
                  <c:v>0.24242424242424243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FD-1E4C-A486-3DB1DF4DC2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8771712"/>
        <c:axId val="1528764096"/>
      </c:barChart>
      <c:catAx>
        <c:axId val="152877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8764096"/>
        <c:crosses val="autoZero"/>
        <c:auto val="1"/>
        <c:lblAlgn val="ctr"/>
        <c:lblOffset val="100"/>
        <c:noMultiLvlLbl val="0"/>
      </c:catAx>
      <c:valAx>
        <c:axId val="1528764096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New</a:t>
                </a:r>
                <a:r>
                  <a:rPr lang="en-GB" b="1" baseline="0"/>
                  <a:t> Customers 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877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'Customers Performance'!$J$2</c:f>
              <c:strCache>
                <c:ptCount val="1"/>
                <c:pt idx="0">
                  <c:v>% New Customers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Performance'!$J$3:$J$10</c:f>
              <c:numCache>
                <c:formatCode>0%</c:formatCode>
                <c:ptCount val="8"/>
                <c:pt idx="0">
                  <c:v>0.65306122448979587</c:v>
                </c:pt>
                <c:pt idx="1">
                  <c:v>0.47368421052631576</c:v>
                </c:pt>
                <c:pt idx="2">
                  <c:v>0.65277777777777779</c:v>
                </c:pt>
                <c:pt idx="3">
                  <c:v>0.46745562130177515</c:v>
                </c:pt>
                <c:pt idx="4">
                  <c:v>0.53113553113553114</c:v>
                </c:pt>
                <c:pt idx="5">
                  <c:v>0.55882352941176472</c:v>
                </c:pt>
                <c:pt idx="6">
                  <c:v>0.57978723404255317</c:v>
                </c:pt>
                <c:pt idx="7">
                  <c:v>0.47653429602888087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46-0943-8864-E27646BDCA01}"/>
            </c:ext>
          </c:extLst>
        </c:ser>
        <c:ser>
          <c:idx val="1"/>
          <c:order val="1"/>
          <c:tx>
            <c:strRef>
              <c:f>'Customers Performance'!$K$2</c:f>
              <c:strCache>
                <c:ptCount val="1"/>
                <c:pt idx="0">
                  <c:v>% Repeat Customers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Performance'!$K$3:$K$10</c:f>
              <c:numCache>
                <c:formatCode>0%</c:formatCode>
                <c:ptCount val="8"/>
                <c:pt idx="0">
                  <c:v>0.34693877551020408</c:v>
                </c:pt>
                <c:pt idx="1">
                  <c:v>0.52631578947368418</c:v>
                </c:pt>
                <c:pt idx="2">
                  <c:v>0.34722222222222221</c:v>
                </c:pt>
                <c:pt idx="3">
                  <c:v>0.53254437869822491</c:v>
                </c:pt>
                <c:pt idx="4">
                  <c:v>0.46886446886446886</c:v>
                </c:pt>
                <c:pt idx="5">
                  <c:v>0.44117647058823528</c:v>
                </c:pt>
                <c:pt idx="6">
                  <c:v>0.42021276595744683</c:v>
                </c:pt>
                <c:pt idx="7">
                  <c:v>0.52346570397111913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46-0943-8864-E27646BDCA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4062784"/>
        <c:axId val="1524059648"/>
      </c:barChart>
      <c:catAx>
        <c:axId val="152406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059648"/>
        <c:crosses val="autoZero"/>
        <c:auto val="1"/>
        <c:lblAlgn val="ctr"/>
        <c:lblOffset val="100"/>
        <c:noMultiLvlLbl val="0"/>
      </c:catAx>
      <c:valAx>
        <c:axId val="1524059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Customers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062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'Investment Performance'!$G$2</c:f>
              <c:strCache>
                <c:ptCount val="1"/>
                <c:pt idx="0">
                  <c:v>% Paid Ads Investment 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strRef>
              <c:f>'Investment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'Investment Performance'!$G$3:$G$10</c:f>
              <c:numCache>
                <c:formatCode>0%</c:formatCode>
                <c:ptCount val="8"/>
                <c:pt idx="0">
                  <c:v>0.4</c:v>
                </c:pt>
                <c:pt idx="1">
                  <c:v>0.41666666666666669</c:v>
                </c:pt>
                <c:pt idx="2">
                  <c:v>0.46153846153846156</c:v>
                </c:pt>
                <c:pt idx="3">
                  <c:v>0.5</c:v>
                </c:pt>
                <c:pt idx="4">
                  <c:v>0.48749999999999999</c:v>
                </c:pt>
                <c:pt idx="5">
                  <c:v>0.47058823529411764</c:v>
                </c:pt>
                <c:pt idx="6">
                  <c:v>0.48888888888888887</c:v>
                </c:pt>
                <c:pt idx="7">
                  <c:v>0.52631578947368418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2C-184C-A96E-D1ADE98F08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2366016"/>
        <c:axId val="1522366912"/>
      </c:lineChart>
      <c:catAx>
        <c:axId val="152236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6912"/>
        <c:crosses val="autoZero"/>
        <c:auto val="1"/>
        <c:lblAlgn val="ctr"/>
        <c:lblOffset val="100"/>
        <c:noMultiLvlLbl val="0"/>
      </c:catAx>
      <c:valAx>
        <c:axId val="1522366912"/>
        <c:scaling>
          <c:orientation val="minMax"/>
          <c:min val="0.3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Paid Ads Investment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Per Customer Performance'!$C$2</c:f>
              <c:strCache>
                <c:ptCount val="1"/>
                <c:pt idx="0">
                  <c:v>Revenue Per Paid New Customer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'Rev Per Customer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 Per Customer Performance'!$C$3:$C$10</c:f>
              <c:numCache>
                <c:formatCode>"£"#,##0</c:formatCode>
                <c:ptCount val="8"/>
                <c:pt idx="0">
                  <c:v>1111.1111111111111</c:v>
                </c:pt>
                <c:pt idx="1">
                  <c:v>2500</c:v>
                </c:pt>
                <c:pt idx="2">
                  <c:v>2000</c:v>
                </c:pt>
                <c:pt idx="3">
                  <c:v>1800</c:v>
                </c:pt>
                <c:pt idx="4">
                  <c:v>1909.090909090909</c:v>
                </c:pt>
                <c:pt idx="5">
                  <c:v>1614.2857142857142</c:v>
                </c:pt>
                <c:pt idx="6">
                  <c:v>1500</c:v>
                </c:pt>
                <c:pt idx="7">
                  <c:v>1950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2E-9F4A-9834-6C62C983FC4E}"/>
            </c:ext>
          </c:extLst>
        </c:ser>
        <c:ser>
          <c:idx val="1"/>
          <c:order val="1"/>
          <c:tx>
            <c:strRef>
              <c:f>'Rev Per Customer Performance'!$D$2</c:f>
              <c:strCache>
                <c:ptCount val="1"/>
                <c:pt idx="0">
                  <c:v>Revenue Per Organic New Customer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strRef>
              <c:f>'Rev Per Customer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 Per Customer Performance'!$D$3:$D$10</c:f>
              <c:numCache>
                <c:formatCode>"£"#,##0</c:formatCode>
                <c:ptCount val="8"/>
                <c:pt idx="0">
                  <c:v>6000</c:v>
                </c:pt>
                <c:pt idx="1">
                  <c:v>7142.8571428571431</c:v>
                </c:pt>
                <c:pt idx="2">
                  <c:v>5833.333333333333</c:v>
                </c:pt>
                <c:pt idx="3">
                  <c:v>5684.2105263157891</c:v>
                </c:pt>
                <c:pt idx="4">
                  <c:v>6000</c:v>
                </c:pt>
                <c:pt idx="5">
                  <c:v>4520</c:v>
                </c:pt>
                <c:pt idx="6">
                  <c:v>4137.9310344827591</c:v>
                </c:pt>
                <c:pt idx="7">
                  <c:v>6093.75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2E-9F4A-9834-6C62C983FC4E}"/>
            </c:ext>
          </c:extLst>
        </c:ser>
        <c:ser>
          <c:idx val="2"/>
          <c:order val="2"/>
          <c:tx>
            <c:strRef>
              <c:f>'Rev Per Customer Performance'!$E$2</c:f>
              <c:strCache>
                <c:ptCount val="1"/>
                <c:pt idx="0">
                  <c:v>Revenue Per Repeat Customer </c:v>
                </c:pt>
              </c:strCache>
            </c:strRef>
          </c:tx>
          <c:spPr>
            <a:solidFill>
              <a:srgbClr val="FCB321"/>
            </a:solidFill>
            <a:ln>
              <a:noFill/>
            </a:ln>
            <a:effectLst/>
          </c:spPr>
          <c:invertIfNegative val="0"/>
          <c:cat>
            <c:strRef>
              <c:f>'Rev Per Customer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 Per Customer Performance'!$E$3:$E$10</c:f>
              <c:numCache>
                <c:formatCode>"£"#,##0</c:formatCode>
                <c:ptCount val="8"/>
                <c:pt idx="0">
                  <c:v>2059</c:v>
                </c:pt>
                <c:pt idx="1">
                  <c:v>1666.6666666666667</c:v>
                </c:pt>
                <c:pt idx="2">
                  <c:v>2800</c:v>
                </c:pt>
                <c:pt idx="3">
                  <c:v>1200</c:v>
                </c:pt>
                <c:pt idx="4">
                  <c:v>1640.625</c:v>
                </c:pt>
                <c:pt idx="5">
                  <c:v>1506.6666666666667</c:v>
                </c:pt>
                <c:pt idx="6">
                  <c:v>1518.9873417721519</c:v>
                </c:pt>
                <c:pt idx="7">
                  <c:v>1344.8275862068965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2E-9F4A-9834-6C62C983F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204160"/>
        <c:axId val="1563213120"/>
      </c:barChart>
      <c:catAx>
        <c:axId val="156320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213120"/>
        <c:crosses val="autoZero"/>
        <c:auto val="1"/>
        <c:lblAlgn val="ctr"/>
        <c:lblOffset val="100"/>
        <c:noMultiLvlLbl val="0"/>
      </c:catAx>
      <c:valAx>
        <c:axId val="156321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20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'Customers Performance'!$E$2</c:f>
              <c:strCache>
                <c:ptCount val="1"/>
                <c:pt idx="0">
                  <c:v>New Customers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Performance'!$E$3:$E$10</c:f>
              <c:numCache>
                <c:formatCode>#,##0</c:formatCode>
                <c:ptCount val="8"/>
                <c:pt idx="0">
                  <c:v>1600</c:v>
                </c:pt>
                <c:pt idx="1">
                  <c:v>2025</c:v>
                </c:pt>
                <c:pt idx="2">
                  <c:v>2350</c:v>
                </c:pt>
                <c:pt idx="3">
                  <c:v>3950</c:v>
                </c:pt>
                <c:pt idx="4">
                  <c:v>3625</c:v>
                </c:pt>
                <c:pt idx="5">
                  <c:v>4750</c:v>
                </c:pt>
                <c:pt idx="6">
                  <c:v>5450</c:v>
                </c:pt>
                <c:pt idx="7">
                  <c:v>6600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F6-C04D-98A6-8764C27B96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9252032"/>
        <c:axId val="1529258752"/>
      </c:barChart>
      <c:catAx>
        <c:axId val="152925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9258752"/>
        <c:crosses val="autoZero"/>
        <c:auto val="1"/>
        <c:lblAlgn val="ctr"/>
        <c:lblOffset val="100"/>
        <c:noMultiLvlLbl val="0"/>
      </c:catAx>
      <c:valAx>
        <c:axId val="15292587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New</a:t>
                </a:r>
                <a:r>
                  <a:rPr lang="en-GB" b="1" baseline="0"/>
                  <a:t> Customers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9252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'Investment Performance'!$D$2</c:f>
              <c:strCache>
                <c:ptCount val="1"/>
                <c:pt idx="0">
                  <c:v>Paid Ads Investment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'Investment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'Investment Performance'!$D$3:$D$10</c:f>
              <c:numCache>
                <c:formatCode>"£"#,##0</c:formatCode>
                <c:ptCount val="8"/>
                <c:pt idx="0">
                  <c:v>400000</c:v>
                </c:pt>
                <c:pt idx="1">
                  <c:v>1250000</c:v>
                </c:pt>
                <c:pt idx="2">
                  <c:v>1500000</c:v>
                </c:pt>
                <c:pt idx="3">
                  <c:v>1750000</c:v>
                </c:pt>
                <c:pt idx="4">
                  <c:v>1950000</c:v>
                </c:pt>
                <c:pt idx="5">
                  <c:v>2000000</c:v>
                </c:pt>
                <c:pt idx="6">
                  <c:v>2200000</c:v>
                </c:pt>
                <c:pt idx="7">
                  <c:v>2500000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B-5E46-A1D3-53727B08F0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4527360"/>
        <c:axId val="1524530496"/>
      </c:barChart>
      <c:catAx>
        <c:axId val="152452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530496"/>
        <c:crosses val="autoZero"/>
        <c:auto val="1"/>
        <c:lblAlgn val="ctr"/>
        <c:lblOffset val="100"/>
        <c:noMultiLvlLbl val="0"/>
      </c:catAx>
      <c:valAx>
        <c:axId val="15245304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Paid</a:t>
                </a:r>
                <a:r>
                  <a:rPr lang="en-GB" b="1" baseline="0"/>
                  <a:t> Ads Investment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52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'LTV + CAC Performance'!$D$2</c:f>
              <c:strCache>
                <c:ptCount val="1"/>
                <c:pt idx="0">
                  <c:v>LTV:CAC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cat>
            <c:strRef>
              <c:f>'LTV + CAC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'LTV + CAC Performance'!$D$3:$D$10</c:f>
              <c:numCache>
                <c:formatCode>0.00</c:formatCode>
                <c:ptCount val="8"/>
                <c:pt idx="0">
                  <c:v>2.8</c:v>
                </c:pt>
                <c:pt idx="1">
                  <c:v>1.1812499999999999</c:v>
                </c:pt>
                <c:pt idx="2">
                  <c:v>1.2653846153846153</c:v>
                </c:pt>
                <c:pt idx="3">
                  <c:v>1.9750000000000001</c:v>
                </c:pt>
                <c:pt idx="4">
                  <c:v>1.5859374999999998</c:v>
                </c:pt>
                <c:pt idx="5">
                  <c:v>1.9558823529411766</c:v>
                </c:pt>
                <c:pt idx="6">
                  <c:v>2.1194444444444445</c:v>
                </c:pt>
                <c:pt idx="7">
                  <c:v>2.4315789473684211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5-A647-96C8-15CFE2847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22359744"/>
        <c:axId val="1522360640"/>
      </c:areaChart>
      <c:catAx>
        <c:axId val="152235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0640"/>
        <c:crosses val="autoZero"/>
        <c:auto val="1"/>
        <c:lblAlgn val="ctr"/>
        <c:lblOffset val="100"/>
        <c:noMultiLvlLbl val="0"/>
      </c:catAx>
      <c:valAx>
        <c:axId val="1522360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LTV:CAC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597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'CAC Performance'!$D$2</c:f>
              <c:strCache>
                <c:ptCount val="1"/>
                <c:pt idx="0">
                  <c:v>Fully Loaded CAC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strRef>
              <c:f>'CAC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'CAC Performance'!$D$3:$D$10</c:f>
              <c:numCache>
                <c:formatCode>"£"#,##0</c:formatCode>
                <c:ptCount val="8"/>
                <c:pt idx="0">
                  <c:v>625</c:v>
                </c:pt>
                <c:pt idx="1">
                  <c:v>1481.4814814814815</c:v>
                </c:pt>
                <c:pt idx="2">
                  <c:v>1382.9787234042553</c:v>
                </c:pt>
                <c:pt idx="3">
                  <c:v>886.07594936708858</c:v>
                </c:pt>
                <c:pt idx="4">
                  <c:v>1103.4482758620691</c:v>
                </c:pt>
                <c:pt idx="5">
                  <c:v>894.73684210526312</c:v>
                </c:pt>
                <c:pt idx="6">
                  <c:v>825.6880733944954</c:v>
                </c:pt>
                <c:pt idx="7">
                  <c:v>719.69696969696975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DA-F84A-9F09-5F6D0EF7F4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0985728"/>
        <c:axId val="1520986624"/>
      </c:lineChart>
      <c:catAx>
        <c:axId val="152098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986624"/>
        <c:crosses val="autoZero"/>
        <c:auto val="1"/>
        <c:lblAlgn val="ctr"/>
        <c:lblOffset val="100"/>
        <c:noMultiLvlLbl val="0"/>
      </c:catAx>
      <c:valAx>
        <c:axId val="1520986624"/>
        <c:scaling>
          <c:orientation val="minMax"/>
          <c:min val="4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Fully</a:t>
                </a:r>
                <a:r>
                  <a:rPr lang="en-GB" b="1" baseline="0"/>
                  <a:t> Loaded CAC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985728"/>
        <c:crosses val="autoZero"/>
        <c:crossBetween val="between"/>
        <c:majorUnit val="4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'CAC Performance'!$C$2</c:f>
              <c:strCache>
                <c:ptCount val="1"/>
                <c:pt idx="0">
                  <c:v>Blended CAC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'CAC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'CAC Performance'!$C$3:$C$10</c:f>
              <c:numCache>
                <c:formatCode>"£"#,##0</c:formatCode>
                <c:ptCount val="8"/>
                <c:pt idx="0">
                  <c:v>250</c:v>
                </c:pt>
                <c:pt idx="1">
                  <c:v>617.28395061728395</c:v>
                </c:pt>
                <c:pt idx="2">
                  <c:v>638.29787234042556</c:v>
                </c:pt>
                <c:pt idx="3">
                  <c:v>443.03797468354429</c:v>
                </c:pt>
                <c:pt idx="4">
                  <c:v>537.93103448275861</c:v>
                </c:pt>
                <c:pt idx="5">
                  <c:v>421.05263157894734</c:v>
                </c:pt>
                <c:pt idx="6">
                  <c:v>403.66972477064218</c:v>
                </c:pt>
                <c:pt idx="7">
                  <c:v>378.78787878787881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9D-3040-8790-BED6DB8C5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2756928"/>
        <c:axId val="1512754240"/>
      </c:barChart>
      <c:catAx>
        <c:axId val="151275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754240"/>
        <c:crosses val="autoZero"/>
        <c:auto val="1"/>
        <c:lblAlgn val="ctr"/>
        <c:lblOffset val="100"/>
        <c:noMultiLvlLbl val="0"/>
      </c:catAx>
      <c:valAx>
        <c:axId val="15127542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Blended CAC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75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'Customers Performance'!$D$2</c:f>
              <c:strCache>
                <c:ptCount val="1"/>
                <c:pt idx="0">
                  <c:v>Paid New Customers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Performance'!$D$3:$D$10</c:f>
              <c:numCache>
                <c:formatCode>#,##0</c:formatCode>
                <c:ptCount val="8"/>
                <c:pt idx="0">
                  <c:v>1350</c:v>
                </c:pt>
                <c:pt idx="1">
                  <c:v>1500</c:v>
                </c:pt>
                <c:pt idx="2">
                  <c:v>1750</c:v>
                </c:pt>
                <c:pt idx="3">
                  <c:v>3000</c:v>
                </c:pt>
                <c:pt idx="4">
                  <c:v>2750</c:v>
                </c:pt>
                <c:pt idx="5">
                  <c:v>3500</c:v>
                </c:pt>
                <c:pt idx="6">
                  <c:v>4000</c:v>
                </c:pt>
                <c:pt idx="7">
                  <c:v>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6F-7C4C-8ABA-C7F5FCD9F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611199"/>
        <c:axId val="1147602239"/>
      </c:barChart>
      <c:lineChart>
        <c:grouping val="standard"/>
        <c:varyColors val="0"/>
        <c:ser>
          <c:idx val="1"/>
          <c:order val="1"/>
          <c:tx>
            <c:strRef>
              <c:f>'Customers Performance'!$H$2</c:f>
              <c:strCache>
                <c:ptCount val="1"/>
                <c:pt idx="0">
                  <c:v>% Paid New Customers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strRef>
              <c:f>'Customers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'Customers Performance'!$H$3:$H$10</c:f>
              <c:numCache>
                <c:formatCode>0%</c:formatCode>
                <c:ptCount val="8"/>
                <c:pt idx="0">
                  <c:v>0.84375</c:v>
                </c:pt>
                <c:pt idx="1">
                  <c:v>0.7407407407407407</c:v>
                </c:pt>
                <c:pt idx="2">
                  <c:v>0.74468085106382975</c:v>
                </c:pt>
                <c:pt idx="3">
                  <c:v>0.759493670886076</c:v>
                </c:pt>
                <c:pt idx="4">
                  <c:v>0.75862068965517238</c:v>
                </c:pt>
                <c:pt idx="5">
                  <c:v>0.73684210526315785</c:v>
                </c:pt>
                <c:pt idx="6">
                  <c:v>0.73394495412844041</c:v>
                </c:pt>
                <c:pt idx="7">
                  <c:v>0.75757575757575757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66F-7C4C-8ABA-C7F5FCD9F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602687"/>
        <c:axId val="1147608063"/>
      </c:lineChart>
      <c:catAx>
        <c:axId val="1147611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02239"/>
        <c:crosses val="autoZero"/>
        <c:auto val="1"/>
        <c:lblAlgn val="ctr"/>
        <c:lblOffset val="100"/>
        <c:noMultiLvlLbl val="0"/>
      </c:catAx>
      <c:valAx>
        <c:axId val="114760223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Paid</a:t>
                </a:r>
                <a:r>
                  <a:rPr lang="en-GB" b="1" baseline="0"/>
                  <a:t> New Customers 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11199"/>
        <c:crosses val="autoZero"/>
        <c:crossBetween val="between"/>
      </c:valAx>
      <c:valAx>
        <c:axId val="1147608063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Paid New Customers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02687"/>
        <c:crosses val="max"/>
        <c:crossBetween val="between"/>
      </c:valAx>
      <c:catAx>
        <c:axId val="114760268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476080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Per Customer Performance'!$C$2</c:f>
              <c:strCache>
                <c:ptCount val="1"/>
                <c:pt idx="0">
                  <c:v>Revenue Per Paid New Customer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strRef>
              <c:f>'Rev Per Customer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'Rev Per Customer Performance'!$C$3:$C$10</c:f>
              <c:numCache>
                <c:formatCode>"£"#,##0</c:formatCode>
                <c:ptCount val="8"/>
                <c:pt idx="0">
                  <c:v>1111.1111111111111</c:v>
                </c:pt>
                <c:pt idx="1">
                  <c:v>2500</c:v>
                </c:pt>
                <c:pt idx="2">
                  <c:v>2000</c:v>
                </c:pt>
                <c:pt idx="3">
                  <c:v>1800</c:v>
                </c:pt>
                <c:pt idx="4">
                  <c:v>1909.090909090909</c:v>
                </c:pt>
                <c:pt idx="5">
                  <c:v>1614.2857142857142</c:v>
                </c:pt>
                <c:pt idx="6">
                  <c:v>1500</c:v>
                </c:pt>
                <c:pt idx="7">
                  <c:v>1950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7-044A-9CB4-8203160B0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0631488"/>
        <c:axId val="1521418688"/>
      </c:barChart>
      <c:catAx>
        <c:axId val="151063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1418688"/>
        <c:crosses val="autoZero"/>
        <c:auto val="1"/>
        <c:lblAlgn val="ctr"/>
        <c:lblOffset val="100"/>
        <c:noMultiLvlLbl val="0"/>
      </c:catAx>
      <c:valAx>
        <c:axId val="1521418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 Per Paid</a:t>
                </a:r>
                <a:r>
                  <a:rPr lang="en-GB" b="1" baseline="0"/>
                  <a:t> New Customer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'LTV + CAC Performance'!$C$2</c:f>
              <c:strCache>
                <c:ptCount val="1"/>
                <c:pt idx="0">
                  <c:v>LTV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cat>
            <c:strRef>
              <c:f>'LTV + CAC Performance'!$B$3:$B$10</c:f>
              <c:strCache>
                <c:ptCount val="8"/>
                <c:pt idx="0">
                  <c:v>Q1 24</c:v>
                </c:pt>
                <c:pt idx="1">
                  <c:v>Q2 24</c:v>
                </c:pt>
                <c:pt idx="2">
                  <c:v>Q3 24</c:v>
                </c:pt>
                <c:pt idx="3">
                  <c:v>Q4 24</c:v>
                </c:pt>
                <c:pt idx="4">
                  <c:v>Q1 25</c:v>
                </c:pt>
                <c:pt idx="5">
                  <c:v>Q2 25</c:v>
                </c:pt>
                <c:pt idx="6">
                  <c:v>Q3 25</c:v>
                </c:pt>
                <c:pt idx="7">
                  <c:v>Q4 25</c:v>
                </c:pt>
              </c:strCache>
            </c:strRef>
          </c:cat>
          <c:val>
            <c:numRef>
              <c:f>'LTV + CAC Performance'!$C$3:$C$10</c:f>
              <c:numCache>
                <c:formatCode>"£"#,##0</c:formatCode>
                <c:ptCount val="8"/>
                <c:pt idx="0">
                  <c:v>1250</c:v>
                </c:pt>
                <c:pt idx="1">
                  <c:v>1500</c:v>
                </c:pt>
                <c:pt idx="2">
                  <c:v>1600</c:v>
                </c:pt>
                <c:pt idx="3">
                  <c:v>1650</c:v>
                </c:pt>
                <c:pt idx="4">
                  <c:v>1700</c:v>
                </c:pt>
                <c:pt idx="5">
                  <c:v>1950</c:v>
                </c:pt>
                <c:pt idx="6">
                  <c:v>2100</c:v>
                </c:pt>
                <c:pt idx="7">
                  <c:v>2300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89-2947-A2C2-1DD01053B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9450944"/>
        <c:axId val="1521435520"/>
      </c:areaChart>
      <c:catAx>
        <c:axId val="153945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1435520"/>
        <c:crosses val="autoZero"/>
        <c:auto val="1"/>
        <c:lblAlgn val="ctr"/>
        <c:lblOffset val="100"/>
        <c:noMultiLvlLbl val="0"/>
      </c:catAx>
      <c:valAx>
        <c:axId val="15214355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LTV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450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'[Quarterly Business and Marketing Performance.xlsx]Revenue Performance'!$B$4:$B$10</cx:f>
        <cx:lvl ptCount="7">
          <cx:pt idx="0">Q2 24</cx:pt>
          <cx:pt idx="1">Q3 24</cx:pt>
          <cx:pt idx="2">Q4 24</cx:pt>
          <cx:pt idx="3">Q1 25</cx:pt>
          <cx:pt idx="4">Q2 25</cx:pt>
          <cx:pt idx="5">Q3 25</cx:pt>
          <cx:pt idx="6">Q4 25</cx:pt>
        </cx:lvl>
      </cx:strDim>
      <cx:numDim type="val">
        <cx:f>'[Quarterly Business and Marketing Performance.xlsx]Revenue Performance'!$G$4:$G$10</cx:f>
        <cx:lvl ptCount="7" formatCode="0%">
          <cx:pt idx="0">1.1428571428571428</cx:pt>
          <cx:pt idx="1">-0.066666666666666666</cx:pt>
          <cx:pt idx="2">0.54285714285714282</cx:pt>
          <cx:pt idx="3">-0.027777777777777776</cx:pt>
          <cx:pt idx="4">0.076190476190476197</cx:pt>
          <cx:pt idx="5">0.061946902654867256</cx:pt>
          <cx:pt idx="6">0.625</cx:pt>
        </cx:lvl>
      </cx:numDim>
    </cx:data>
  </cx:chartData>
  <cx:chart>
    <cx:plotArea>
      <cx:plotAreaRegion>
        <cx:series layoutId="waterfall" uniqueId="{EAC89EDA-8FFC-594D-A52E-5D8BE52EA6C5}">
          <cx:tx>
            <cx:txData>
              <cx:f>'[Quarterly Business and Marketing Performance.xlsx]Revenue Performance'!$G$2:$G$3</cx:f>
              <cx:v>QoQ Changes </cx:v>
            </cx:txData>
          </cx:tx>
          <cx:spPr>
            <a:solidFill>
              <a:schemeClr val="accent5"/>
            </a:solidFill>
          </cx:spPr>
          <cx:dataLabels pos="outEnd">
            <cx:visibility seriesName="0" categoryName="0" value="1"/>
          </cx:dataLabels>
          <cx:dataId val="0"/>
          <cx:layoutPr>
            <cx:visibility connectorLines="0"/>
            <cx:subtotals/>
          </cx:layoutPr>
        </cx:series>
      </cx:plotAreaRegion>
      <cx:axis id="0">
        <cx:catScaling gapWidth="0.5"/>
        <cx:tickLabels/>
      </cx:axis>
      <cx:axis id="1">
        <cx:valScaling/>
        <cx:title>
          <cx:tx>
            <cx:txData>
              <cx:v>% QoQ Changes</cx:v>
            </cx:txData>
          </cx:tx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/>
              </a:pPr>
              <a:r>
                <a:rPr lang="en-GB" sz="900" b="1" i="0" u="none" strike="noStrike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  <a:cs typeface="Arial"/>
                </a:rPr>
                <a:t>% QoQ Changes</a:t>
              </a:r>
            </a:p>
          </cx:txPr>
        </cx:title>
        <cx:tickLabels/>
      </cx:axis>
    </cx:plotArea>
    <cx:legend pos="t" align="ctr" overlay="0"/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B0A55E-7944-F243-88FF-1BA4A2C21B55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87A6A53-0E67-AA45-8758-0BB73CBBAAE6}">
      <dgm:prSet phldrT="[Text]"/>
      <dgm:spPr/>
      <dgm:t>
        <a:bodyPr/>
        <a:lstStyle/>
        <a:p>
          <a:r>
            <a:rPr lang="en-GB" dirty="0"/>
            <a:t>Update Master All Data tab in Excel</a:t>
          </a:r>
        </a:p>
      </dgm:t>
    </dgm:pt>
    <dgm:pt modelId="{521F108A-3539-F940-9CCA-F1798499B3D5}" type="parTrans" cxnId="{B3C84143-3346-4749-87F0-D8B7CC381258}">
      <dgm:prSet/>
      <dgm:spPr/>
      <dgm:t>
        <a:bodyPr/>
        <a:lstStyle/>
        <a:p>
          <a:endParaRPr lang="en-GB"/>
        </a:p>
      </dgm:t>
    </dgm:pt>
    <dgm:pt modelId="{230EBCEE-2A73-7E44-A469-10A38984D00D}" type="sibTrans" cxnId="{B3C84143-3346-4749-87F0-D8B7CC381258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0B434F7A-FF5F-8249-9226-1FA2911766DE}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/>
            <a:t>Charts in PowerPoint should update auto but validate the changes can be seen</a:t>
          </a:r>
        </a:p>
      </dgm:t>
    </dgm:pt>
    <dgm:pt modelId="{DBCBD73B-085F-D246-91FD-E354BD73BF7A}" type="parTrans" cxnId="{ADD24FC5-9415-7446-8D64-1D9F93556793}">
      <dgm:prSet/>
      <dgm:spPr/>
      <dgm:t>
        <a:bodyPr/>
        <a:lstStyle/>
        <a:p>
          <a:endParaRPr lang="en-GB"/>
        </a:p>
      </dgm:t>
    </dgm:pt>
    <dgm:pt modelId="{40E98BAF-CC0B-3F44-B3DE-A9474C773B58}" type="sibTrans" cxnId="{ADD24FC5-9415-7446-8D64-1D9F93556793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0B1C460F-87A1-9443-9DC9-C360BC696850}">
      <dgm:prSet phldrT="[Text]"/>
      <dgm:spPr/>
      <dgm:t>
        <a:bodyPr/>
        <a:lstStyle/>
        <a:p>
          <a:r>
            <a:rPr lang="en-GB" dirty="0"/>
            <a:t>In Excel add additional data in all the tabs + update chart selection to add new data</a:t>
          </a:r>
        </a:p>
      </dgm:t>
    </dgm:pt>
    <dgm:pt modelId="{7E34DB64-6727-114E-8263-E67C50A03F6D}" type="sibTrans" cxnId="{84885EC7-3AEF-2445-BBFB-2DB2B88BA6F7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9E4E6440-38E8-534A-AC74-1CC8DC940D74}" type="parTrans" cxnId="{84885EC7-3AEF-2445-BBFB-2DB2B88BA6F7}">
      <dgm:prSet/>
      <dgm:spPr/>
      <dgm:t>
        <a:bodyPr/>
        <a:lstStyle/>
        <a:p>
          <a:endParaRPr lang="en-GB"/>
        </a:p>
      </dgm:t>
    </dgm:pt>
    <dgm:pt modelId="{508D41F1-3467-384F-B06D-74AF7CF73147}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/>
            <a:t>In PowerPoint update summary + recommendations, risk and opportunities slides </a:t>
          </a:r>
        </a:p>
      </dgm:t>
    </dgm:pt>
    <dgm:pt modelId="{B7F8BCB7-A567-5A43-831D-78B50F5C45FF}" type="parTrans" cxnId="{3B80B3DC-DAF1-5F41-9F3B-30223A4EE79C}">
      <dgm:prSet/>
      <dgm:spPr/>
      <dgm:t>
        <a:bodyPr/>
        <a:lstStyle/>
        <a:p>
          <a:endParaRPr lang="en-GB"/>
        </a:p>
      </dgm:t>
    </dgm:pt>
    <dgm:pt modelId="{3C092E7F-08C1-3440-B9DC-D99D512F1347}" type="sibTrans" cxnId="{3B80B3DC-DAF1-5F41-9F3B-30223A4EE79C}">
      <dgm:prSet/>
      <dgm:spPr/>
      <dgm:t>
        <a:bodyPr/>
        <a:lstStyle/>
        <a:p>
          <a:endParaRPr lang="en-GB"/>
        </a:p>
      </dgm:t>
    </dgm:pt>
    <dgm:pt modelId="{264CBE29-11A9-A44D-B9CC-F608AAF23AEC}" type="pres">
      <dgm:prSet presAssocID="{DFB0A55E-7944-F243-88FF-1BA4A2C21B55}" presName="Name0" presStyleCnt="0">
        <dgm:presLayoutVars>
          <dgm:dir/>
          <dgm:resizeHandles val="exact"/>
        </dgm:presLayoutVars>
      </dgm:prSet>
      <dgm:spPr/>
    </dgm:pt>
    <dgm:pt modelId="{60162147-EEBB-1E46-9FCB-13AECACDACF5}" type="pres">
      <dgm:prSet presAssocID="{187A6A53-0E67-AA45-8758-0BB73CBBAAE6}" presName="node" presStyleLbl="node1" presStyleIdx="0" presStyleCnt="4">
        <dgm:presLayoutVars>
          <dgm:bulletEnabled val="1"/>
        </dgm:presLayoutVars>
      </dgm:prSet>
      <dgm:spPr/>
    </dgm:pt>
    <dgm:pt modelId="{D4E837B3-643C-2C4B-B810-94791DC18766}" type="pres">
      <dgm:prSet presAssocID="{230EBCEE-2A73-7E44-A469-10A38984D00D}" presName="sibTrans" presStyleLbl="sibTrans2D1" presStyleIdx="0" presStyleCnt="3"/>
      <dgm:spPr/>
    </dgm:pt>
    <dgm:pt modelId="{C51C09F1-D18B-0743-9CFE-7693C5A4A48E}" type="pres">
      <dgm:prSet presAssocID="{230EBCEE-2A73-7E44-A469-10A38984D00D}" presName="connectorText" presStyleLbl="sibTrans2D1" presStyleIdx="0" presStyleCnt="3"/>
      <dgm:spPr/>
    </dgm:pt>
    <dgm:pt modelId="{B1E30463-85D5-B64E-9EDF-35A47F3F3646}" type="pres">
      <dgm:prSet presAssocID="{0B1C460F-87A1-9443-9DC9-C360BC696850}" presName="node" presStyleLbl="node1" presStyleIdx="1" presStyleCnt="4">
        <dgm:presLayoutVars>
          <dgm:bulletEnabled val="1"/>
        </dgm:presLayoutVars>
      </dgm:prSet>
      <dgm:spPr/>
    </dgm:pt>
    <dgm:pt modelId="{643C43B0-231B-E540-A7B3-39415F61352A}" type="pres">
      <dgm:prSet presAssocID="{7E34DB64-6727-114E-8263-E67C50A03F6D}" presName="sibTrans" presStyleLbl="sibTrans2D1" presStyleIdx="1" presStyleCnt="3"/>
      <dgm:spPr/>
    </dgm:pt>
    <dgm:pt modelId="{3ED11E23-6C8B-BA43-8654-EE2FC4794607}" type="pres">
      <dgm:prSet presAssocID="{7E34DB64-6727-114E-8263-E67C50A03F6D}" presName="connectorText" presStyleLbl="sibTrans2D1" presStyleIdx="1" presStyleCnt="3"/>
      <dgm:spPr/>
    </dgm:pt>
    <dgm:pt modelId="{1CDEEBFD-1BB3-0F42-9849-B6E0825BF85D}" type="pres">
      <dgm:prSet presAssocID="{0B434F7A-FF5F-8249-9226-1FA2911766DE}" presName="node" presStyleLbl="node1" presStyleIdx="2" presStyleCnt="4">
        <dgm:presLayoutVars>
          <dgm:bulletEnabled val="1"/>
        </dgm:presLayoutVars>
      </dgm:prSet>
      <dgm:spPr/>
    </dgm:pt>
    <dgm:pt modelId="{85E92908-EB35-3545-980A-8A39CBB824A8}" type="pres">
      <dgm:prSet presAssocID="{40E98BAF-CC0B-3F44-B3DE-A9474C773B58}" presName="sibTrans" presStyleLbl="sibTrans2D1" presStyleIdx="2" presStyleCnt="3"/>
      <dgm:spPr/>
    </dgm:pt>
    <dgm:pt modelId="{31F4A7AC-1AD3-5F42-98AB-58CC6D6ADAB6}" type="pres">
      <dgm:prSet presAssocID="{40E98BAF-CC0B-3F44-B3DE-A9474C773B58}" presName="connectorText" presStyleLbl="sibTrans2D1" presStyleIdx="2" presStyleCnt="3"/>
      <dgm:spPr/>
    </dgm:pt>
    <dgm:pt modelId="{90F4AC05-D2F5-0041-A4C5-A6585EFD069E}" type="pres">
      <dgm:prSet presAssocID="{508D41F1-3467-384F-B06D-74AF7CF73147}" presName="node" presStyleLbl="node1" presStyleIdx="3" presStyleCnt="4">
        <dgm:presLayoutVars>
          <dgm:bulletEnabled val="1"/>
        </dgm:presLayoutVars>
      </dgm:prSet>
      <dgm:spPr/>
    </dgm:pt>
  </dgm:ptLst>
  <dgm:cxnLst>
    <dgm:cxn modelId="{EB2B8601-7289-5D45-A809-A3D68C84896F}" type="presOf" srcId="{7E34DB64-6727-114E-8263-E67C50A03F6D}" destId="{643C43B0-231B-E540-A7B3-39415F61352A}" srcOrd="0" destOrd="0" presId="urn:microsoft.com/office/officeart/2005/8/layout/process1"/>
    <dgm:cxn modelId="{E82FB812-40F0-F343-ACCA-BD61B5AF9238}" type="presOf" srcId="{DFB0A55E-7944-F243-88FF-1BA4A2C21B55}" destId="{264CBE29-11A9-A44D-B9CC-F608AAF23AEC}" srcOrd="0" destOrd="0" presId="urn:microsoft.com/office/officeart/2005/8/layout/process1"/>
    <dgm:cxn modelId="{55EB4B33-51EF-0047-BEF9-537775AFD3FF}" type="presOf" srcId="{7E34DB64-6727-114E-8263-E67C50A03F6D}" destId="{3ED11E23-6C8B-BA43-8654-EE2FC4794607}" srcOrd="1" destOrd="0" presId="urn:microsoft.com/office/officeart/2005/8/layout/process1"/>
    <dgm:cxn modelId="{B3C84143-3346-4749-87F0-D8B7CC381258}" srcId="{DFB0A55E-7944-F243-88FF-1BA4A2C21B55}" destId="{187A6A53-0E67-AA45-8758-0BB73CBBAAE6}" srcOrd="0" destOrd="0" parTransId="{521F108A-3539-F940-9CCA-F1798499B3D5}" sibTransId="{230EBCEE-2A73-7E44-A469-10A38984D00D}"/>
    <dgm:cxn modelId="{C0F04E5F-9231-9243-AED2-700AD61A55A8}" type="presOf" srcId="{230EBCEE-2A73-7E44-A469-10A38984D00D}" destId="{C51C09F1-D18B-0743-9CFE-7693C5A4A48E}" srcOrd="1" destOrd="0" presId="urn:microsoft.com/office/officeart/2005/8/layout/process1"/>
    <dgm:cxn modelId="{9A5EF76E-1403-8F4A-B70F-4663264181D6}" type="presOf" srcId="{0B434F7A-FF5F-8249-9226-1FA2911766DE}" destId="{1CDEEBFD-1BB3-0F42-9849-B6E0825BF85D}" srcOrd="0" destOrd="0" presId="urn:microsoft.com/office/officeart/2005/8/layout/process1"/>
    <dgm:cxn modelId="{6DE16987-71D1-8C41-AE02-E494CDDD8027}" type="presOf" srcId="{508D41F1-3467-384F-B06D-74AF7CF73147}" destId="{90F4AC05-D2F5-0041-A4C5-A6585EFD069E}" srcOrd="0" destOrd="0" presId="urn:microsoft.com/office/officeart/2005/8/layout/process1"/>
    <dgm:cxn modelId="{77110EA5-C3E4-5C48-9B34-41DA9AB93EBE}" type="presOf" srcId="{40E98BAF-CC0B-3F44-B3DE-A9474C773B58}" destId="{31F4A7AC-1AD3-5F42-98AB-58CC6D6ADAB6}" srcOrd="1" destOrd="0" presId="urn:microsoft.com/office/officeart/2005/8/layout/process1"/>
    <dgm:cxn modelId="{FC59D7AC-F465-E848-83CF-DCA6C46C2205}" type="presOf" srcId="{0B1C460F-87A1-9443-9DC9-C360BC696850}" destId="{B1E30463-85D5-B64E-9EDF-35A47F3F3646}" srcOrd="0" destOrd="0" presId="urn:microsoft.com/office/officeart/2005/8/layout/process1"/>
    <dgm:cxn modelId="{640B0CC4-FDAD-5541-ABDD-E0D022FD8BB8}" type="presOf" srcId="{187A6A53-0E67-AA45-8758-0BB73CBBAAE6}" destId="{60162147-EEBB-1E46-9FCB-13AECACDACF5}" srcOrd="0" destOrd="0" presId="urn:microsoft.com/office/officeart/2005/8/layout/process1"/>
    <dgm:cxn modelId="{8DC01BC5-027C-7D4E-BE6C-B88D4861D16A}" type="presOf" srcId="{40E98BAF-CC0B-3F44-B3DE-A9474C773B58}" destId="{85E92908-EB35-3545-980A-8A39CBB824A8}" srcOrd="0" destOrd="0" presId="urn:microsoft.com/office/officeart/2005/8/layout/process1"/>
    <dgm:cxn modelId="{ADD24FC5-9415-7446-8D64-1D9F93556793}" srcId="{DFB0A55E-7944-F243-88FF-1BA4A2C21B55}" destId="{0B434F7A-FF5F-8249-9226-1FA2911766DE}" srcOrd="2" destOrd="0" parTransId="{DBCBD73B-085F-D246-91FD-E354BD73BF7A}" sibTransId="{40E98BAF-CC0B-3F44-B3DE-A9474C773B58}"/>
    <dgm:cxn modelId="{84885EC7-3AEF-2445-BBFB-2DB2B88BA6F7}" srcId="{DFB0A55E-7944-F243-88FF-1BA4A2C21B55}" destId="{0B1C460F-87A1-9443-9DC9-C360BC696850}" srcOrd="1" destOrd="0" parTransId="{9E4E6440-38E8-534A-AC74-1CC8DC940D74}" sibTransId="{7E34DB64-6727-114E-8263-E67C50A03F6D}"/>
    <dgm:cxn modelId="{4465F5D4-ECFE-1E4F-BEE0-E8FCCF231C83}" type="presOf" srcId="{230EBCEE-2A73-7E44-A469-10A38984D00D}" destId="{D4E837B3-643C-2C4B-B810-94791DC18766}" srcOrd="0" destOrd="0" presId="urn:microsoft.com/office/officeart/2005/8/layout/process1"/>
    <dgm:cxn modelId="{3B80B3DC-DAF1-5F41-9F3B-30223A4EE79C}" srcId="{DFB0A55E-7944-F243-88FF-1BA4A2C21B55}" destId="{508D41F1-3467-384F-B06D-74AF7CF73147}" srcOrd="3" destOrd="0" parTransId="{B7F8BCB7-A567-5A43-831D-78B50F5C45FF}" sibTransId="{3C092E7F-08C1-3440-B9DC-D99D512F1347}"/>
    <dgm:cxn modelId="{58088264-8C33-3644-AA17-F2212FE143FE}" type="presParOf" srcId="{264CBE29-11A9-A44D-B9CC-F608AAF23AEC}" destId="{60162147-EEBB-1E46-9FCB-13AECACDACF5}" srcOrd="0" destOrd="0" presId="urn:microsoft.com/office/officeart/2005/8/layout/process1"/>
    <dgm:cxn modelId="{3846DB2F-4B4B-3B4F-AC71-2421292DBB85}" type="presParOf" srcId="{264CBE29-11A9-A44D-B9CC-F608AAF23AEC}" destId="{D4E837B3-643C-2C4B-B810-94791DC18766}" srcOrd="1" destOrd="0" presId="urn:microsoft.com/office/officeart/2005/8/layout/process1"/>
    <dgm:cxn modelId="{9A4ECD14-A458-3F42-B973-C62D980F4716}" type="presParOf" srcId="{D4E837B3-643C-2C4B-B810-94791DC18766}" destId="{C51C09F1-D18B-0743-9CFE-7693C5A4A48E}" srcOrd="0" destOrd="0" presId="urn:microsoft.com/office/officeart/2005/8/layout/process1"/>
    <dgm:cxn modelId="{99AABB52-4311-3D40-92CB-5D2CBD442CCD}" type="presParOf" srcId="{264CBE29-11A9-A44D-B9CC-F608AAF23AEC}" destId="{B1E30463-85D5-B64E-9EDF-35A47F3F3646}" srcOrd="2" destOrd="0" presId="urn:microsoft.com/office/officeart/2005/8/layout/process1"/>
    <dgm:cxn modelId="{762B4271-5F3E-1D4F-A8E5-A4ECDF0486E5}" type="presParOf" srcId="{264CBE29-11A9-A44D-B9CC-F608AAF23AEC}" destId="{643C43B0-231B-E540-A7B3-39415F61352A}" srcOrd="3" destOrd="0" presId="urn:microsoft.com/office/officeart/2005/8/layout/process1"/>
    <dgm:cxn modelId="{3B208FEA-F428-5044-A1F2-1C9FF3280733}" type="presParOf" srcId="{643C43B0-231B-E540-A7B3-39415F61352A}" destId="{3ED11E23-6C8B-BA43-8654-EE2FC4794607}" srcOrd="0" destOrd="0" presId="urn:microsoft.com/office/officeart/2005/8/layout/process1"/>
    <dgm:cxn modelId="{CE1048B3-E626-FB45-8AA8-CBCEC73AB608}" type="presParOf" srcId="{264CBE29-11A9-A44D-B9CC-F608AAF23AEC}" destId="{1CDEEBFD-1BB3-0F42-9849-B6E0825BF85D}" srcOrd="4" destOrd="0" presId="urn:microsoft.com/office/officeart/2005/8/layout/process1"/>
    <dgm:cxn modelId="{B65DAA62-5DD4-EA40-A962-16173F55366B}" type="presParOf" srcId="{264CBE29-11A9-A44D-B9CC-F608AAF23AEC}" destId="{85E92908-EB35-3545-980A-8A39CBB824A8}" srcOrd="5" destOrd="0" presId="urn:microsoft.com/office/officeart/2005/8/layout/process1"/>
    <dgm:cxn modelId="{C17F2A17-1C7A-D841-8DB5-3BB70DED96B8}" type="presParOf" srcId="{85E92908-EB35-3545-980A-8A39CBB824A8}" destId="{31F4A7AC-1AD3-5F42-98AB-58CC6D6ADAB6}" srcOrd="0" destOrd="0" presId="urn:microsoft.com/office/officeart/2005/8/layout/process1"/>
    <dgm:cxn modelId="{CBB1932C-EF01-D64E-ABCD-E90A3CFCCAAA}" type="presParOf" srcId="{264CBE29-11A9-A44D-B9CC-F608AAF23AEC}" destId="{90F4AC05-D2F5-0041-A4C5-A6585EFD069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62147-EEBB-1E46-9FCB-13AECACDACF5}">
      <dsp:nvSpPr>
        <dsp:cNvPr id="0" name=""/>
        <dsp:cNvSpPr/>
      </dsp:nvSpPr>
      <dsp:spPr>
        <a:xfrm>
          <a:off x="3571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Update Master All Data tab in Excel</a:t>
          </a:r>
        </a:p>
      </dsp:txBody>
      <dsp:txXfrm>
        <a:off x="32302" y="2247592"/>
        <a:ext cx="1504241" cy="923482"/>
      </dsp:txXfrm>
    </dsp:sp>
    <dsp:sp modelId="{D4E837B3-643C-2C4B-B810-94791DC18766}">
      <dsp:nvSpPr>
        <dsp:cNvPr id="0" name=""/>
        <dsp:cNvSpPr/>
      </dsp:nvSpPr>
      <dsp:spPr>
        <a:xfrm>
          <a:off x="1721445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721445" y="2593142"/>
        <a:ext cx="231757" cy="232382"/>
      </dsp:txXfrm>
    </dsp:sp>
    <dsp:sp modelId="{B1E30463-85D5-B64E-9EDF-35A47F3F3646}">
      <dsp:nvSpPr>
        <dsp:cNvPr id="0" name=""/>
        <dsp:cNvSpPr/>
      </dsp:nvSpPr>
      <dsp:spPr>
        <a:xfrm>
          <a:off x="2189956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In Excel add additional data in all the tabs + update chart selection to add new data</a:t>
          </a:r>
        </a:p>
      </dsp:txBody>
      <dsp:txXfrm>
        <a:off x="2218687" y="2247592"/>
        <a:ext cx="1504241" cy="923482"/>
      </dsp:txXfrm>
    </dsp:sp>
    <dsp:sp modelId="{643C43B0-231B-E540-A7B3-39415F61352A}">
      <dsp:nvSpPr>
        <dsp:cNvPr id="0" name=""/>
        <dsp:cNvSpPr/>
      </dsp:nvSpPr>
      <dsp:spPr>
        <a:xfrm>
          <a:off x="3907829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3907829" y="2593142"/>
        <a:ext cx="231757" cy="232382"/>
      </dsp:txXfrm>
    </dsp:sp>
    <dsp:sp modelId="{1CDEEBFD-1BB3-0F42-9849-B6E0825BF85D}">
      <dsp:nvSpPr>
        <dsp:cNvPr id="0" name=""/>
        <dsp:cNvSpPr/>
      </dsp:nvSpPr>
      <dsp:spPr>
        <a:xfrm>
          <a:off x="4376340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Charts in PowerPoint should update auto but validate the changes can be seen</a:t>
          </a:r>
        </a:p>
      </dsp:txBody>
      <dsp:txXfrm>
        <a:off x="4405071" y="2247592"/>
        <a:ext cx="1504241" cy="923482"/>
      </dsp:txXfrm>
    </dsp:sp>
    <dsp:sp modelId="{85E92908-EB35-3545-980A-8A39CBB824A8}">
      <dsp:nvSpPr>
        <dsp:cNvPr id="0" name=""/>
        <dsp:cNvSpPr/>
      </dsp:nvSpPr>
      <dsp:spPr>
        <a:xfrm>
          <a:off x="6094214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6094214" y="2593142"/>
        <a:ext cx="231757" cy="232382"/>
      </dsp:txXfrm>
    </dsp:sp>
    <dsp:sp modelId="{90F4AC05-D2F5-0041-A4C5-A6585EFD069E}">
      <dsp:nvSpPr>
        <dsp:cNvPr id="0" name=""/>
        <dsp:cNvSpPr/>
      </dsp:nvSpPr>
      <dsp:spPr>
        <a:xfrm>
          <a:off x="6562724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In PowerPoint update summary + recommendations, risk and opportunities slides </a:t>
          </a:r>
        </a:p>
      </dsp:txBody>
      <dsp:txXfrm>
        <a:off x="6591455" y="2247592"/>
        <a:ext cx="1504241" cy="923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14E3B2-7744-785A-F672-03CE8419E8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42F3ED-18B1-5F6E-0612-36A3016981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102C7-36BA-E54B-92BA-79DFF02CCB55}" type="datetimeFigureOut">
              <a:rPr lang="en-US" smtClean="0"/>
              <a:t>5/10/26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B5612-85F6-B9F7-352A-E6D4D51053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93768-EF11-D20B-0CB4-6388130B15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65422-142E-984C-A576-60BC5E3F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56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C322C-EFB2-4BA2-9901-A9E58686C41E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386C2-57A9-4280-8BDE-D54FF8677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7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72DC2-AB55-638F-88E4-AB4E11A4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1725D3-0CD5-A6E3-AEDE-F35B4DD78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848AD5-76DF-F27C-2A73-63E0D99FC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696AA-AA3B-1560-6E9F-A2E447194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528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654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LTV +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56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1274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586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2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Investment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584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862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70882-5207-8C32-7DB6-E6BDE692F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5F6DC-50AA-3D4C-0E29-3CA57971E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FF6D0-BCF3-C329-C797-58F0154543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E29D0-DCB0-0038-2278-32817862CC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36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7136C-259E-2F81-C421-FEEB7BAD7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5C6C15-1CF3-F95B-97F3-534101F4B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1E82B8-86F4-C442-D4C6-A5AE1300C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AF2CB-E52F-CA76-A6D5-B84D5661DA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53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8757A-91A5-B3AE-9060-06692DE98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BF4F61-D0BD-11B4-5452-4E8B12FC6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7A2F02-B9DA-6CD4-C2E7-5650CFF66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C194F-61BB-B236-9F7E-B5628B0AA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3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7D916-99FB-A3E9-A4D3-14FC1B24A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EE687-EF3D-FE9C-3C6B-B78DB9A88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6D0D30-0AD7-A31C-4B02-FAD11B46D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7C5A4-3769-0813-5EF6-D657797E1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11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0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09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20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Investment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039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LTV +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0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042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561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  <a:p>
            <a:r>
              <a:rPr lang="en-US" dirty="0"/>
              <a:t>Additional Data from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030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75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EBF1F-7A81-48F4-BF9A-06E4B70E1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592263"/>
            <a:ext cx="5181600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54972-3469-4D29-8CA9-B4991677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5074" y="1592263"/>
            <a:ext cx="5181600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955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4433888" y="2070100"/>
            <a:ext cx="3314700" cy="808038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EBF1F-7A81-48F4-BF9A-06E4B70E1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3225800"/>
            <a:ext cx="3304798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54972-3469-4D29-8CA9-B4991677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34247" y="3225800"/>
            <a:ext cx="3305777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3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694346" y="2070332"/>
            <a:ext cx="3314092" cy="461204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8175434" y="3225800"/>
            <a:ext cx="3306762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8174035" y="2070100"/>
            <a:ext cx="3322638" cy="728663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434679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174035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648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 userDrawn="1"/>
        </p:nvSpPr>
        <p:spPr>
          <a:xfrm rot="16200000">
            <a:off x="-737148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Implementation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4433888" y="7706571"/>
            <a:ext cx="3314700" cy="808038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3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694346" y="7706803"/>
            <a:ext cx="3314092" cy="461204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8174035" y="7706571"/>
            <a:ext cx="3322638" cy="728663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434679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174035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944542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944542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44543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Value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4693007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16"/>
          <p:cNvSpPr/>
          <p:nvPr userDrawn="1"/>
        </p:nvSpPr>
        <p:spPr>
          <a:xfrm>
            <a:off x="4693007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 userDrawn="1"/>
        </p:nvSpPr>
        <p:spPr>
          <a:xfrm rot="16200000">
            <a:off x="3022747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Cost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8423253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16"/>
          <p:cNvSpPr/>
          <p:nvPr userDrawn="1"/>
        </p:nvSpPr>
        <p:spPr>
          <a:xfrm>
            <a:off x="8423253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 userDrawn="1"/>
        </p:nvSpPr>
        <p:spPr>
          <a:xfrm>
            <a:off x="8423254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Implementation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 rot="16200000">
            <a:off x="6752992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Cost</a:t>
            </a:r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 userDrawn="1"/>
        </p:nvGrpSpPr>
        <p:grpSpPr>
          <a:xfrm>
            <a:off x="4711228" y="4711866"/>
            <a:ext cx="3045675" cy="169277"/>
            <a:chOff x="962763" y="4711866"/>
            <a:chExt cx="3045675" cy="169277"/>
          </a:xfrm>
          <a:noFill/>
        </p:grpSpPr>
        <p:sp>
          <p:nvSpPr>
            <p:cNvPr id="41" name="TextBox 40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2" name="TextBox 41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sp>
        <p:nvSpPr>
          <p:cNvPr id="26" name="TextBox 25"/>
          <p:cNvSpPr txBox="1"/>
          <p:nvPr userDrawn="1"/>
        </p:nvSpPr>
        <p:spPr>
          <a:xfrm>
            <a:off x="4693008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Value</a:t>
            </a:r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 userDrawn="1"/>
        </p:nvGrpSpPr>
        <p:grpSpPr>
          <a:xfrm>
            <a:off x="962763" y="4711866"/>
            <a:ext cx="3045675" cy="169277"/>
            <a:chOff x="962763" y="4711866"/>
            <a:chExt cx="3045675" cy="169277"/>
          </a:xfrm>
          <a:noFill/>
        </p:grpSpPr>
        <p:sp>
          <p:nvSpPr>
            <p:cNvPr id="33" name="TextBox 32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36" name="Group 35"/>
          <p:cNvGrpSpPr/>
          <p:nvPr userDrawn="1"/>
        </p:nvGrpSpPr>
        <p:grpSpPr>
          <a:xfrm rot="16200000">
            <a:off x="-725087" y="3046498"/>
            <a:ext cx="3045675" cy="169277"/>
            <a:chOff x="962763" y="4711866"/>
            <a:chExt cx="3045675" cy="169277"/>
          </a:xfrm>
          <a:noFill/>
        </p:grpSpPr>
        <p:sp>
          <p:nvSpPr>
            <p:cNvPr id="37" name="TextBox 36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/>
          <p:nvPr userDrawn="1"/>
        </p:nvGrpSpPr>
        <p:grpSpPr>
          <a:xfrm rot="16200000">
            <a:off x="3023378" y="3046498"/>
            <a:ext cx="3045675" cy="169277"/>
            <a:chOff x="962763" y="4711866"/>
            <a:chExt cx="3045675" cy="169277"/>
          </a:xfrm>
          <a:noFill/>
        </p:grpSpPr>
        <p:sp>
          <p:nvSpPr>
            <p:cNvPr id="44" name="TextBox 43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47" name="Group 46"/>
          <p:cNvGrpSpPr/>
          <p:nvPr userDrawn="1"/>
        </p:nvGrpSpPr>
        <p:grpSpPr>
          <a:xfrm>
            <a:off x="8441474" y="4705894"/>
            <a:ext cx="3045675" cy="169277"/>
            <a:chOff x="962763" y="4711866"/>
            <a:chExt cx="3045675" cy="169277"/>
          </a:xfrm>
          <a:noFill/>
        </p:grpSpPr>
        <p:sp>
          <p:nvSpPr>
            <p:cNvPr id="48" name="TextBox 47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 userDrawn="1"/>
        </p:nvGrpSpPr>
        <p:grpSpPr>
          <a:xfrm rot="16200000">
            <a:off x="6753624" y="3040526"/>
            <a:ext cx="3045675" cy="169277"/>
            <a:chOff x="962763" y="4711866"/>
            <a:chExt cx="3045675" cy="169277"/>
          </a:xfrm>
          <a:noFill/>
        </p:grpSpPr>
        <p:sp>
          <p:nvSpPr>
            <p:cNvPr id="51" name="TextBox 50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1481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orecar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79193"/>
            <a:ext cx="7486140" cy="6093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4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453452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9"/>
          <p:cNvSpPr>
            <a:spLocks noGrp="1"/>
          </p:cNvSpPr>
          <p:nvPr>
            <p:ph sz="quarter" idx="15"/>
          </p:nvPr>
        </p:nvSpPr>
        <p:spPr>
          <a:xfrm>
            <a:off x="4453451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81465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7"/>
          </p:nvPr>
        </p:nvSpPr>
        <p:spPr>
          <a:xfrm>
            <a:off x="8181464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Freeform 15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909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pos="2797">
          <p15:clr>
            <a:srgbClr val="FBAE40"/>
          </p15:clr>
        </p15:guide>
        <p15:guide id="3" pos="4883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24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Cen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8E0E-D6AD-40BE-9FEC-BE7E66BD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1156138"/>
            <a:ext cx="10801351" cy="60939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3EEBA-44BE-4AB6-98A2-B58599E9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27935-CA8F-41BD-9F79-7708E910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BF43-341E-4315-93DF-F8FD210C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837385" y="1744513"/>
            <a:ext cx="25172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060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46C1F-20AD-4EC1-8705-47152CDF3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09739"/>
            <a:ext cx="10652125" cy="388093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1883C-A931-4B78-9B2D-E22623C7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0711-0627-432E-B066-99127036F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7883B-19F2-4951-8B8A-635BC239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21451" y="5825807"/>
            <a:ext cx="10775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096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EE3F-6C1B-4A6C-81B9-2CBCBE24A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0670"/>
            <a:ext cx="9144000" cy="2658329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A62B6-B231-4127-AE1F-8056B6307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38849"/>
            <a:ext cx="9144000" cy="520012"/>
          </a:xfrm>
          <a:noFill/>
        </p:spPr>
        <p:txBody>
          <a:bodyPr/>
          <a:lstStyle>
            <a:lvl1pPr marL="0" indent="0" algn="ctr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10D08-EEA7-44FC-BBF6-2DBD88CA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72A87-694B-47AE-9789-89EBB005D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52829-F7D2-405D-BAD2-27132EF48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94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498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8E0E-D6AD-40BE-9FEC-BE7E66BD1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3EEBA-44BE-4AB6-98A2-B58599E9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27935-CA8F-41BD-9F79-7708E910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BF43-341E-4315-93DF-F8FD210C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7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E86CE-4187-4331-B42F-FAA0DEBB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E9486-F2BF-435C-BEA3-BA64A5EF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65D0-EE34-4F2A-B1E3-23FDF6AB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12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592262"/>
            <a:ext cx="3599999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724400" y="1592263"/>
            <a:ext cx="6772273" cy="446563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23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76" y="1592262"/>
            <a:ext cx="3599999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7" y="1592263"/>
            <a:ext cx="6772273" cy="446563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74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Right_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311900" y="0"/>
            <a:ext cx="5880100" cy="685799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65124"/>
            <a:ext cx="5184775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3729789"/>
            <a:ext cx="5184775" cy="22539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5325" y="3429000"/>
            <a:ext cx="5184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79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Left_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876925" cy="6857999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00" y="365125"/>
            <a:ext cx="5184775" cy="27711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00" y="3729789"/>
            <a:ext cx="5184775" cy="22539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11900" y="3429000"/>
            <a:ext cx="5184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98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365124"/>
            <a:ext cx="3600000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3729788"/>
            <a:ext cx="3600000" cy="23281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5325" y="3429000"/>
            <a:ext cx="36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748464" y="365125"/>
            <a:ext cx="6748211" cy="5692775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66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6675" y="365124"/>
            <a:ext cx="3600000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75" y="3729788"/>
            <a:ext cx="3600000" cy="23281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896674" y="3429000"/>
            <a:ext cx="36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6" y="365125"/>
            <a:ext cx="6748211" cy="5692775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9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6EE2E7-AED1-4C1A-9F15-934E2C1B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40B71-E6A6-4D35-A101-8BFB973B7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604211"/>
            <a:ext cx="10801349" cy="43795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FEB32-0838-48C8-AB3B-281851526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983261"/>
            <a:ext cx="2743200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D53D1-3F05-4E09-B419-FD4831706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9411" y="6228023"/>
            <a:ext cx="8191098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B3DA2-61C8-4698-9785-2D990D8B1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326" y="6228023"/>
            <a:ext cx="443664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 u="sng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0496" y="6233045"/>
            <a:ext cx="1316179" cy="25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5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182563" indent="-182563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1400" b="1" i="0" kern="1200">
          <a:solidFill>
            <a:schemeClr val="accent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1050" b="0" i="1" kern="1200">
          <a:solidFill>
            <a:schemeClr val="accent4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38">
          <p15:clr>
            <a:srgbClr val="F26B43"/>
          </p15:clr>
        </p15:guide>
        <p15:guide id="4" pos="7242">
          <p15:clr>
            <a:srgbClr val="F26B43"/>
          </p15:clr>
        </p15:guide>
        <p15:guide id="5" orient="horz" pos="232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orient="horz" pos="3816">
          <p15:clr>
            <a:srgbClr val="F26B43"/>
          </p15:clr>
        </p15:guide>
        <p15:guide id="8" pos="3976">
          <p15:clr>
            <a:srgbClr val="F26B43"/>
          </p15:clr>
        </p15:guide>
        <p15:guide id="9" pos="3704">
          <p15:clr>
            <a:srgbClr val="F26B43"/>
          </p15:clr>
        </p15:guide>
        <p15:guide id="10" orient="horz" pos="10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708388" y="770670"/>
            <a:ext cx="10775224" cy="2658329"/>
          </a:xfrm>
        </p:spPr>
        <p:txBody>
          <a:bodyPr/>
          <a:lstStyle/>
          <a:p>
            <a:r>
              <a:rPr lang="en-US" b="1" dirty="0"/>
              <a:t>Quarterly Business and Marketing Performance - Q1-2024 to Q4-2025</a:t>
            </a:r>
            <a:endParaRPr lang="en-GB" b="1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dd/dd/</a:t>
            </a:r>
            <a:r>
              <a:rPr lang="en-US" b="1" dirty="0" err="1">
                <a:solidFill>
                  <a:schemeClr val="tx1"/>
                </a:solidFill>
              </a:rPr>
              <a:t>yyyy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36A1B7E-69F4-4B6D-A9C6-0CE75EB3C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896" y="4944411"/>
            <a:ext cx="4018205" cy="781639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B661D56-2804-88C5-E27F-4749753049ED}"/>
              </a:ext>
            </a:extLst>
          </p:cNvPr>
          <p:cNvCxnSpPr/>
          <p:nvPr/>
        </p:nvCxnSpPr>
        <p:spPr>
          <a:xfrm>
            <a:off x="708388" y="3561072"/>
            <a:ext cx="10775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884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58029-F568-5812-5E7B-4EF4121DA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16EF-3D91-6538-233D-E9983429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Blended CAC….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E82462-4234-72C7-9B5E-A26E776FC98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£379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3E38E0-6051-E604-1C8F-A4F95B0D3592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Average YTD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£435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8586A11-8E71-FC35-9A27-903900BF016A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-6%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92188C-A717-2116-6081-A6A65033B3AF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-15%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AB211316-8B15-D0EA-27B6-7477155BA68F}"/>
              </a:ext>
            </a:extLst>
          </p:cNvPr>
          <p:cNvSpPr/>
          <p:nvPr/>
        </p:nvSpPr>
        <p:spPr>
          <a:xfrm rot="10800000">
            <a:off x="10364874" y="45016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7998BD47-5D3F-DB10-8D6C-F2B550C50288}"/>
              </a:ext>
            </a:extLst>
          </p:cNvPr>
          <p:cNvSpPr/>
          <p:nvPr/>
        </p:nvSpPr>
        <p:spPr>
          <a:xfrm rot="10800000">
            <a:off x="10413441" y="5796550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0D3C1287-91FD-1E85-D685-2DBC4C2849A6}"/>
              </a:ext>
            </a:extLst>
          </p:cNvPr>
          <p:cNvSpPr/>
          <p:nvPr/>
        </p:nvSpPr>
        <p:spPr>
          <a:xfrm rot="10800000">
            <a:off x="10356500" y="1989678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CE1753A7-8449-88A4-96C4-1751D73544F0}"/>
              </a:ext>
            </a:extLst>
          </p:cNvPr>
          <p:cNvSpPr/>
          <p:nvPr/>
        </p:nvSpPr>
        <p:spPr>
          <a:xfrm rot="10800000">
            <a:off x="10340590" y="32062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F8BAE9-85DD-4430-9B4F-A8341D974EFD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391ED80-A12C-E64C-5374-7DC3C07085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343556"/>
              </p:ext>
            </p:extLst>
          </p:nvPr>
        </p:nvGraphicFramePr>
        <p:xfrm>
          <a:off x="582490" y="1458056"/>
          <a:ext cx="7541601" cy="4720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690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CE96C-4670-179F-8DD4-5DC5FA073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DDE64-1FFD-0F7B-324A-3D50ADBD0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Breakdown on Paid New Customers….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5D6E11-AE67-A778-B841-6B5C22BE565B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76%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9A36411-277E-0054-A9B9-E8EDE9761C35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£1,950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D84F6D-0891-F23C-CAF5-F161DC29B963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25%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19958F-D2E7-D718-9B65-A7383EA65042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681894D4-6F25-211D-0707-9450243D66B4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215EA46D-B5DA-12B7-75C4-BDCBAF4BCBCC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240FC547-AE9A-0565-263F-6AFB463809D6}"/>
              </a:ext>
            </a:extLst>
          </p:cNvPr>
          <p:cNvSpPr/>
          <p:nvPr/>
        </p:nvSpPr>
        <p:spPr>
          <a:xfrm>
            <a:off x="10978662" y="3169881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192FF72D-03EA-5BD9-9EC1-53F8742B88FA}"/>
              </a:ext>
            </a:extLst>
          </p:cNvPr>
          <p:cNvSpPr/>
          <p:nvPr/>
        </p:nvSpPr>
        <p:spPr>
          <a:xfrm>
            <a:off x="10298723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03DA07-D1CA-560C-A70E-8C4025BA41D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DE7CF30-3220-FD2A-F001-2BCA57C9D3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5393883"/>
              </p:ext>
            </p:extLst>
          </p:nvPr>
        </p:nvGraphicFramePr>
        <p:xfrm>
          <a:off x="671877" y="1476872"/>
          <a:ext cx="7513341" cy="4689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565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F51DF-1C4F-6FC1-87B0-33B4460C5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48F1F-BC72-BE20-177D-64FF88528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 Per Paid Customer….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21630D-8905-3C6E-A8C2-F4B9C08464DC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£1,950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36F2C1-5C75-EBC2-7D2C-E07C779D9565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Customer 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£704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D084C3-07B2-8A0F-D00E-3C68FE91D607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30%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78D8CE-C777-B84D-9715-2AFEB96E803F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8%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276967FF-7F3C-06DB-376C-3F0D6A09EF52}"/>
              </a:ext>
            </a:extLst>
          </p:cNvPr>
          <p:cNvSpPr/>
          <p:nvPr/>
        </p:nvSpPr>
        <p:spPr>
          <a:xfrm>
            <a:off x="10298723" y="457200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095CB1BF-7CCF-28AB-9678-BF442F657308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7EE86767-576C-88BD-D55A-B0519C4630FE}"/>
              </a:ext>
            </a:extLst>
          </p:cNvPr>
          <p:cNvSpPr/>
          <p:nvPr/>
        </p:nvSpPr>
        <p:spPr>
          <a:xfrm>
            <a:off x="10322169" y="3212939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7D5C9668-E0AE-9E53-B775-FD4456A24D9B}"/>
              </a:ext>
            </a:extLst>
          </p:cNvPr>
          <p:cNvSpPr/>
          <p:nvPr/>
        </p:nvSpPr>
        <p:spPr>
          <a:xfrm>
            <a:off x="10398369" y="205683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F2888A-C544-37B1-1CF5-7F4E3FBE0BC4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66294CD-2780-845A-4800-E848411E5D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3264610"/>
              </p:ext>
            </p:extLst>
          </p:nvPr>
        </p:nvGraphicFramePr>
        <p:xfrm>
          <a:off x="660154" y="1443538"/>
          <a:ext cx="7440491" cy="4587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5769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722B8-B4F6-1C96-9A1E-C1DDB9A74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D50AD-10B0-E85A-382E-BD50AD0C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Lifetime Value….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7CFF2B-A7B8-B197-09C1-199CBCE7BBB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£2,300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33830-136A-9E18-1524-14AF221C4618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Target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£2K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F15A08-5E6B-4769-FB92-65DC5F44A133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10%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895932-6684-431F-B8B0-608E7F42717B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40%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FFB5D2B6-235A-86EF-4FB5-9E2F44906C02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E014EA3-210F-5CE8-26F2-BD86F28CE45B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884B0189-7E70-A210-079E-834FB58A1B7D}"/>
              </a:ext>
            </a:extLst>
          </p:cNvPr>
          <p:cNvSpPr/>
          <p:nvPr/>
        </p:nvSpPr>
        <p:spPr>
          <a:xfrm>
            <a:off x="10984523" y="187171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2D11C8-BB38-B8B2-D63B-24D7BAA5C830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EDA8677-E9AD-222A-7FDC-71EB5FB7EC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721505"/>
              </p:ext>
            </p:extLst>
          </p:nvPr>
        </p:nvGraphicFramePr>
        <p:xfrm>
          <a:off x="594945" y="1423866"/>
          <a:ext cx="7590273" cy="4754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95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7CCE0-B028-1186-F240-A4B4743E2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9A32-4F81-032F-BF24-CCA04094B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- SUPPORTING ANALYSIS </a:t>
            </a:r>
          </a:p>
        </p:txBody>
      </p:sp>
    </p:spTree>
    <p:extLst>
      <p:ext uri="{BB962C8B-B14F-4D97-AF65-F5344CB8AC3E}">
        <p14:creationId xmlns:p14="http://schemas.microsoft.com/office/powerpoint/2010/main" val="2626879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4E176-2335-B40B-8FAB-7EF05A6BC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7061-8A2C-9E3E-0F5D-8E4B65594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New v Repeat Customer Revenue….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B10EAD-7EE2-630D-3966-2C0B8DDAE41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/>
              <a:t>Date Range: January 2024 to December 2025</a:t>
            </a:r>
            <a:endParaRPr lang="en-US" sz="1300" b="1" i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05D816B-5B6C-D901-CE0C-E11CCE285C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476624"/>
              </p:ext>
            </p:extLst>
          </p:nvPr>
        </p:nvGraphicFramePr>
        <p:xfrm>
          <a:off x="539263" y="1371600"/>
          <a:ext cx="11054860" cy="475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264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E08F1-6F54-DE86-E015-BC5F1B1ED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D452-F8B6-6202-D3FB-27DE021D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Paid v Organic New Customers….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75B1CA-C87C-A738-05DE-F3395D4DC5B9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C48A191-8ADC-266C-7513-C46E09F6BC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081636"/>
              </p:ext>
            </p:extLst>
          </p:nvPr>
        </p:nvGraphicFramePr>
        <p:xfrm>
          <a:off x="597877" y="1406769"/>
          <a:ext cx="10996245" cy="475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003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95EE9-FB33-61CA-204C-7CC24D27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90FC9-1A41-337E-8A48-FBB2F2C6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New v Repeat Customers….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D0752C-FB7F-A5D9-B914-090FAD6C91C2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94E0E6-9610-E0D9-0BAE-C6651B596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999152"/>
              </p:ext>
            </p:extLst>
          </p:nvPr>
        </p:nvGraphicFramePr>
        <p:xfrm>
          <a:off x="597877" y="1395047"/>
          <a:ext cx="11007969" cy="4736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4561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335B9-08EC-3ED5-DFEE-E5959048B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EE13-82FE-BFEE-BC8D-74ADAEF62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% Paid Ads Investment…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EA79C-CF8F-7D45-D93C-57BEA9BEC7CC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08BEA8-B7EB-6D84-DEF7-3C293262F9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105552"/>
              </p:ext>
            </p:extLst>
          </p:nvPr>
        </p:nvGraphicFramePr>
        <p:xfrm>
          <a:off x="597877" y="1383322"/>
          <a:ext cx="11007969" cy="475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5933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291CC-1EBE-DB61-5035-FDE0C360F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928AD-6390-3CA2-9595-3AB919574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Paid v Organic v Repeat Revenue Per Customer…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11C74-C365-D056-4E59-C01CECE486A2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81B93C-9385-4522-2235-606E19DDB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787505"/>
              </p:ext>
            </p:extLst>
          </p:nvPr>
        </p:nvGraphicFramePr>
        <p:xfrm>
          <a:off x="515815" y="1383323"/>
          <a:ext cx="11066585" cy="4794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385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2389A-2E8F-D8CB-8EF3-D7D10D059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OVERVIEW</a:t>
            </a:r>
          </a:p>
        </p:txBody>
      </p:sp>
    </p:spTree>
    <p:extLst>
      <p:ext uri="{BB962C8B-B14F-4D97-AF65-F5344CB8AC3E}">
        <p14:creationId xmlns:p14="http://schemas.microsoft.com/office/powerpoint/2010/main" val="2922871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A2853-5A2F-0862-7EDB-5BDCEC416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2D51-63C8-8DF7-A605-1D226B978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Total Revenue Changes...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DD9B16-D7A2-3F41-DA1C-FF9B3FB8416A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6">
                <a:extLst>
                  <a:ext uri="{FF2B5EF4-FFF2-40B4-BE49-F238E27FC236}">
                    <a16:creationId xmlns:a16="http://schemas.microsoft.com/office/drawing/2014/main" id="{42C8D9D3-D563-540B-385A-6E83BD40E82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646280527"/>
                  </p:ext>
                </p:extLst>
              </p:nvPr>
            </p:nvGraphicFramePr>
            <p:xfrm>
              <a:off x="609600" y="1395045"/>
              <a:ext cx="10887073" cy="473612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7" name="Chart 6">
                <a:extLst>
                  <a:ext uri="{FF2B5EF4-FFF2-40B4-BE49-F238E27FC236}">
                    <a16:creationId xmlns:a16="http://schemas.microsoft.com/office/drawing/2014/main" id="{42C8D9D3-D563-540B-385A-6E83BD40E82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600" y="1395045"/>
                <a:ext cx="10887073" cy="473612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6287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713D-1707-635E-5759-AC2AE037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B180-D1F8-5F72-171D-EE7799B7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&amp; NOTES</a:t>
            </a:r>
          </a:p>
        </p:txBody>
      </p:sp>
    </p:spTree>
    <p:extLst>
      <p:ext uri="{BB962C8B-B14F-4D97-AF65-F5344CB8AC3E}">
        <p14:creationId xmlns:p14="http://schemas.microsoft.com/office/powerpoint/2010/main" val="4273160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D9C95-5A2B-E9C3-E3C0-4625187F6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60052-F731-A44C-54C7-A21F4FFB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Data Flow – How Excel and PowerPoint work together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9528073-2481-20D5-ADA7-C78C02BBE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5923682"/>
              </p:ext>
            </p:extLst>
          </p:nvPr>
        </p:nvGraphicFramePr>
        <p:xfrm>
          <a:off x="1809261" y="86084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677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6B48E-EF44-E8FD-4C08-6A984C398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0E493-0FBC-A931-5AC8-3591BDD6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Calculated Metrics…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A5CEA5-68D0-C567-D277-6DEE2DFE8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49753"/>
              </p:ext>
            </p:extLst>
          </p:nvPr>
        </p:nvGraphicFramePr>
        <p:xfrm>
          <a:off x="480645" y="1172308"/>
          <a:ext cx="11160370" cy="478300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23702">
                  <a:extLst>
                    <a:ext uri="{9D8B030D-6E8A-4147-A177-3AD203B41FA5}">
                      <a16:colId xmlns:a16="http://schemas.microsoft.com/office/drawing/2014/main" val="3473530793"/>
                    </a:ext>
                  </a:extLst>
                </a:gridCol>
                <a:gridCol w="4374416">
                  <a:extLst>
                    <a:ext uri="{9D8B030D-6E8A-4147-A177-3AD203B41FA5}">
                      <a16:colId xmlns:a16="http://schemas.microsoft.com/office/drawing/2014/main" val="1647566122"/>
                    </a:ext>
                  </a:extLst>
                </a:gridCol>
                <a:gridCol w="4262252">
                  <a:extLst>
                    <a:ext uri="{9D8B030D-6E8A-4147-A177-3AD203B41FA5}">
                      <a16:colId xmlns:a16="http://schemas.microsoft.com/office/drawing/2014/main" val="3435004899"/>
                    </a:ext>
                  </a:extLst>
                </a:gridCol>
              </a:tblGrid>
              <a:tr h="2224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Calculated Metric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Meaning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Formula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4196249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 New Customer Revenue + Repeat Customer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 Revenue + Repeat Customer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1518752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 Organic New Customers + Paid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Organic New Customers +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5874882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Repeat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Customers who purchased multiple times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Total Customers -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366867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 New Customers +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Customers +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4561117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paid new customers among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New Customers /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56477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Organic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organic new customers among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Organic New Customers /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957951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of new customers among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Customers /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144725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repeat customers among total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Repeat Customers /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283704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Paid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paid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 Revenue /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244530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Organic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Average revenue per organic new customer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 Revenue / Organic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053035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Repeat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repeat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Repeat Customer Revenue / Repeat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4054243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 / Total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83872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Paid Ads Investment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investment in paid marketing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Paid Ads Investment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513040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Organic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of investment in organic marketing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Organic Investment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77133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LTV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Projected revenue from a customer over their lifetime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Business-specific calculation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204094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Blended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Cost to acquire a customer excluding overheads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Marketing spend / New Customers (simplified)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640362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Fully Loaded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CAC including all costs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acquisition cost /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031310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CAC for paid channels only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Paid Ads Investment / Paid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679884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LTV:CAC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Ratio of LTV to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 /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9972247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LTV:CAC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Ratio of LTV to Paid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 / Paid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604402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Marketing ROI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Return on Investment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(Total Revenue - Marketing Investment)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6661463"/>
                  </a:ext>
                </a:extLst>
              </a:tr>
              <a:tr h="2224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Marketing Efficiency Ratio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961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842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CDDB5-1726-B28E-381D-F010005CC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0E82-BF86-8745-EFD0-51A8464B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Key Insight Box to add insights…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7822C0-D7E2-02DE-CEA6-698324A6B112}"/>
              </a:ext>
            </a:extLst>
          </p:cNvPr>
          <p:cNvSpPr/>
          <p:nvPr/>
        </p:nvSpPr>
        <p:spPr>
          <a:xfrm>
            <a:off x="5070228" y="1825897"/>
            <a:ext cx="2989385" cy="21570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Key Insights</a:t>
            </a:r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52D767-0D53-A2C4-A8FD-D3FFBFD9959F}"/>
              </a:ext>
            </a:extLst>
          </p:cNvPr>
          <p:cNvSpPr/>
          <p:nvPr/>
        </p:nvSpPr>
        <p:spPr>
          <a:xfrm>
            <a:off x="8663353" y="1825897"/>
            <a:ext cx="2989385" cy="21570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Key Insights</a:t>
            </a:r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0ED17E-0989-5C81-04FE-DDACC1BEB8A6}"/>
              </a:ext>
            </a:extLst>
          </p:cNvPr>
          <p:cNvSpPr txBox="1"/>
          <p:nvPr/>
        </p:nvSpPr>
        <p:spPr>
          <a:xfrm>
            <a:off x="695324" y="2228671"/>
            <a:ext cx="3106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each slide where additional insights are needed, copy one of these key insights box to the slide  </a:t>
            </a:r>
          </a:p>
        </p:txBody>
      </p:sp>
    </p:spTree>
    <p:extLst>
      <p:ext uri="{BB962C8B-B14F-4D97-AF65-F5344CB8AC3E}">
        <p14:creationId xmlns:p14="http://schemas.microsoft.com/office/powerpoint/2010/main" val="3824448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9AFB8-0F0B-5D58-7F64-DCE845CDD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14EC-3CA8-F642-DFC2-6DDAC29D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58A4FF-3160-5E60-9A98-5E59707C5C09}"/>
              </a:ext>
            </a:extLst>
          </p:cNvPr>
          <p:cNvSpPr/>
          <p:nvPr/>
        </p:nvSpPr>
        <p:spPr>
          <a:xfrm>
            <a:off x="695324" y="1336431"/>
            <a:ext cx="10605722" cy="4536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6D1C22-537B-915C-221A-9EBE38F18208}"/>
              </a:ext>
            </a:extLst>
          </p:cNvPr>
          <p:cNvSpPr/>
          <p:nvPr/>
        </p:nvSpPr>
        <p:spPr>
          <a:xfrm>
            <a:off x="695324" y="1219200"/>
            <a:ext cx="10801349" cy="4654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C3B4DC-E462-2121-47BC-C07E526F0E61}"/>
              </a:ext>
            </a:extLst>
          </p:cNvPr>
          <p:cNvSpPr/>
          <p:nvPr/>
        </p:nvSpPr>
        <p:spPr>
          <a:xfrm>
            <a:off x="695324" y="1113692"/>
            <a:ext cx="10887076" cy="4923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ysClr val="windowText" lastClr="000000"/>
                </a:solidFill>
              </a:rPr>
              <a:t>Add Insights…</a:t>
            </a: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89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C160E-5378-518E-3C44-E448150D8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47DE3-BC35-E982-98EB-7CD5E818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Recommendations, Risks and Opportunities…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C7E6D7-77F2-F543-37F5-8D07174FB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03589"/>
              </p:ext>
            </p:extLst>
          </p:nvPr>
        </p:nvGraphicFramePr>
        <p:xfrm>
          <a:off x="695324" y="1464796"/>
          <a:ext cx="10683873" cy="392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291">
                  <a:extLst>
                    <a:ext uri="{9D8B030D-6E8A-4147-A177-3AD203B41FA5}">
                      <a16:colId xmlns:a16="http://schemas.microsoft.com/office/drawing/2014/main" val="4165642733"/>
                    </a:ext>
                  </a:extLst>
                </a:gridCol>
                <a:gridCol w="3561291">
                  <a:extLst>
                    <a:ext uri="{9D8B030D-6E8A-4147-A177-3AD203B41FA5}">
                      <a16:colId xmlns:a16="http://schemas.microsoft.com/office/drawing/2014/main" val="772076933"/>
                    </a:ext>
                  </a:extLst>
                </a:gridCol>
                <a:gridCol w="3561291">
                  <a:extLst>
                    <a:ext uri="{9D8B030D-6E8A-4147-A177-3AD203B41FA5}">
                      <a16:colId xmlns:a16="http://schemas.microsoft.com/office/drawing/2014/main" val="3739900303"/>
                    </a:ext>
                  </a:extLst>
                </a:gridCol>
              </a:tblGrid>
              <a:tr h="4526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Opportunties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961745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924435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51657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483828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97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06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4D94-567F-757D-AD3E-C40A8C358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3F0424-667F-2102-6276-0D669A40409E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£9.75m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BF6A90-3089-42DF-E85C-6AA99DA53A1C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from New Customers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C0D971-E2DE-3ED7-E1E2-7476CE62D859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63%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4A15EF-0141-9FF5-8919-6A5C65E949BB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81%</a:t>
            </a:r>
          </a:p>
        </p:txBody>
      </p:sp>
      <p:sp>
        <p:nvSpPr>
          <p:cNvPr id="10" name="Up Arrow 9">
            <a:extLst>
              <a:ext uri="{FF2B5EF4-FFF2-40B4-BE49-F238E27FC236}">
                <a16:creationId xmlns:a16="http://schemas.microsoft.com/office/drawing/2014/main" id="{DDBC6F60-C1FC-66BF-C20B-19C812B514C4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>
            <a:extLst>
              <a:ext uri="{FF2B5EF4-FFF2-40B4-BE49-F238E27FC236}">
                <a16:creationId xmlns:a16="http://schemas.microsoft.com/office/drawing/2014/main" id="{F17B9337-6F79-A4C7-96EC-B49D3AB59691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id="{22287C27-7AE6-064E-4D5E-6B1B7018FFF1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7241DE53-53EF-4316-C07B-3183F3D68CFE}"/>
              </a:ext>
            </a:extLst>
          </p:cNvPr>
          <p:cNvSpPr/>
          <p:nvPr/>
        </p:nvSpPr>
        <p:spPr>
          <a:xfrm>
            <a:off x="10398369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07FB3D-7477-0F8D-3DF9-B55E28E895CC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76F69A0-7F9E-2454-328E-5C9A1C6733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9149388"/>
              </p:ext>
            </p:extLst>
          </p:nvPr>
        </p:nvGraphicFramePr>
        <p:xfrm>
          <a:off x="403189" y="1293772"/>
          <a:ext cx="7782029" cy="487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093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24452-4C56-3F23-74EE-49C1CA5C4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F7B73-0CE9-4BCE-E6EC-AB0EA64B2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New Customers….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243F86-37B8-C796-FDC5-E7A56D2456C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6,600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342083-E3D9-CC0D-4D2E-D1D463467504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76%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2370DE-18CB-86C0-3514-56A407D6FE16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21%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9BD24E-447D-E4EA-FE47-1F4974334794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C33EA7D5-83CF-AE73-D108-2423D697BB87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5872C2B2-E955-58C0-E623-DB75E71F0AC4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CE901BA2-D8A6-1902-5916-9C15228ED83A}"/>
              </a:ext>
            </a:extLst>
          </p:cNvPr>
          <p:cNvSpPr/>
          <p:nvPr/>
        </p:nvSpPr>
        <p:spPr>
          <a:xfrm>
            <a:off x="10298723" y="3201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14BDF41-7204-E603-1E3D-F28189E81004}"/>
              </a:ext>
            </a:extLst>
          </p:cNvPr>
          <p:cNvSpPr/>
          <p:nvPr/>
        </p:nvSpPr>
        <p:spPr>
          <a:xfrm>
            <a:off x="10363200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033DF-E016-C1E0-02EF-FC651B8BBB77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8A38BED-531F-8F4C-B6A1-54A67D350C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542101"/>
              </p:ext>
            </p:extLst>
          </p:nvPr>
        </p:nvGraphicFramePr>
        <p:xfrm>
          <a:off x="596899" y="1366600"/>
          <a:ext cx="7492023" cy="4799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127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BA6B7-864B-A12E-D12A-EBE4C7AE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A26C-2AC0-E94D-F142-058B5517C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Paid Investment….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345239-9864-CD64-7114-ABE5D825A153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£2.5m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5520A8-ADFA-E742-8EA8-14E319AA311D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v Total Investment in 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53%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B79947-37A9-45F3-2C0D-A05FB71F2284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14%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D6C79-8897-4176-A946-32D42933202A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43%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B14ECFA3-5A39-FA21-E55B-B5078D393572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8184A983-2612-C657-97C2-34DDA119CD39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F5D40119-3A9A-EA99-EFD8-B63A17630ECE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86E61EFE-71F2-BED9-CD99-37771C77D318}"/>
              </a:ext>
            </a:extLst>
          </p:cNvPr>
          <p:cNvSpPr/>
          <p:nvPr/>
        </p:nvSpPr>
        <p:spPr>
          <a:xfrm>
            <a:off x="10398369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2FB60-ECB9-2825-ECD6-15FDDD6F5F4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FABDA7D-F057-66E4-995E-FF0B415B67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794412"/>
              </p:ext>
            </p:extLst>
          </p:nvPr>
        </p:nvGraphicFramePr>
        <p:xfrm>
          <a:off x="550496" y="1389023"/>
          <a:ext cx="7550149" cy="4742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502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E279A-47A6-5BDB-4094-E3AC75CE3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C8DAF-4EEB-E2BD-B3EE-93014D37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Investment Payback(LTV:CAC)….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8168EA-58B3-BCBA-FF06-B2E032BCE9AC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LTV:CAC Ratio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2.43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09071E-0459-1706-F04A-3FCCDA3AA1D8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 Target LTV:CAC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Ratio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3.10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6C08CA-26A7-1A9B-EB02-D833C35FFA94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15%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B81495-882F-6FB7-3220-AA5AB112B150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23%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D1D387BB-3813-B4CC-9089-CE24C6868ED0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8F667376-87C7-1F42-0B1E-C61B3397A14E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571EFE5D-A44D-60EF-55D4-09D402AADAF0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85E93BDB-AEEA-D770-37CB-F2EABC4887D9}"/>
              </a:ext>
            </a:extLst>
          </p:cNvPr>
          <p:cNvSpPr/>
          <p:nvPr/>
        </p:nvSpPr>
        <p:spPr>
          <a:xfrm>
            <a:off x="10333892" y="2074415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0268F6-0987-AA3E-1197-E04AD6FF8F97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62A19A0-207F-FB66-1D2E-FB480CF6A9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768235"/>
              </p:ext>
            </p:extLst>
          </p:nvPr>
        </p:nvGraphicFramePr>
        <p:xfrm>
          <a:off x="597387" y="1366600"/>
          <a:ext cx="7587831" cy="4799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0139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40D13-991A-26D8-AE7A-08C6136D1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9411-A58C-C8C8-4D49-F840A943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Acquisition Cost (Fully Loaded CAC)….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040379-CBD9-B45B-13D6-434342943CCA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£720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430D05-0975-E597-B2C2-5F81519CB08B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Average YTD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£890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8C3D57-EB33-F3A9-E023-6B4120063751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Quarter v Last Quarter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-13%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DE26B-E17F-CF45-2C25-B6F0077F3194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Quarter v Last Year Quarter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-19%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1524B536-804C-C097-4397-19F5B8538DBC}"/>
              </a:ext>
            </a:extLst>
          </p:cNvPr>
          <p:cNvSpPr/>
          <p:nvPr/>
        </p:nvSpPr>
        <p:spPr>
          <a:xfrm rot="10800000">
            <a:off x="10364874" y="45016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E9F793E-D6F4-AA79-A61E-220A654BE5E9}"/>
              </a:ext>
            </a:extLst>
          </p:cNvPr>
          <p:cNvSpPr/>
          <p:nvPr/>
        </p:nvSpPr>
        <p:spPr>
          <a:xfrm rot="10800000">
            <a:off x="10413441" y="5796550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FF75FB4E-DD91-FFF6-075D-4B1845B42492}"/>
              </a:ext>
            </a:extLst>
          </p:cNvPr>
          <p:cNvSpPr/>
          <p:nvPr/>
        </p:nvSpPr>
        <p:spPr>
          <a:xfrm rot="10800000">
            <a:off x="10356500" y="1989678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F1D027E3-6EC3-D2C8-D65B-35143023A796}"/>
              </a:ext>
            </a:extLst>
          </p:cNvPr>
          <p:cNvSpPr/>
          <p:nvPr/>
        </p:nvSpPr>
        <p:spPr>
          <a:xfrm rot="10800000">
            <a:off x="10340590" y="32062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500044-205A-7C2C-4159-8879D30B1D61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2024 to December 2025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635EF0A-530F-0398-ED80-2CCBAE8932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404052"/>
              </p:ext>
            </p:extLst>
          </p:nvPr>
        </p:nvGraphicFramePr>
        <p:xfrm>
          <a:off x="548264" y="1366601"/>
          <a:ext cx="7575828" cy="4788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67202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1">
      <a:dk1>
        <a:sysClr val="windowText" lastClr="000000"/>
      </a:dk1>
      <a:lt1>
        <a:sysClr val="window" lastClr="FFFFFF"/>
      </a:lt1>
      <a:dk2>
        <a:srgbClr val="212438"/>
      </a:dk2>
      <a:lt2>
        <a:srgbClr val="E6E6E6"/>
      </a:lt2>
      <a:accent1>
        <a:srgbClr val="FA7903"/>
      </a:accent1>
      <a:accent2>
        <a:srgbClr val="FCB321"/>
      </a:accent2>
      <a:accent3>
        <a:srgbClr val="CB2332"/>
      </a:accent3>
      <a:accent4>
        <a:srgbClr val="A5A5A5"/>
      </a:accent4>
      <a:accent5>
        <a:srgbClr val="000000"/>
      </a:accent5>
      <a:accent6>
        <a:srgbClr val="000000"/>
      </a:accent6>
      <a:hlink>
        <a:srgbClr val="FA7903"/>
      </a:hlink>
      <a:folHlink>
        <a:srgbClr val="CB2332"/>
      </a:folHlink>
    </a:clrScheme>
    <a:fontScheme name="Custom 16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43798</TotalTime>
  <Words>1224</Words>
  <Application>Microsoft Macintosh PowerPoint</Application>
  <PresentationFormat>Widescreen</PresentationFormat>
  <Paragraphs>308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Arial</vt:lpstr>
      <vt:lpstr>Roboto</vt:lpstr>
      <vt:lpstr>1_Office Theme</vt:lpstr>
      <vt:lpstr>Quarterly Business and Marketing Performance - Q1-2024 to Q4-2025</vt:lpstr>
      <vt:lpstr>PERFORMANCE OVERVIEW</vt:lpstr>
      <vt:lpstr>Summary…</vt:lpstr>
      <vt:lpstr>Recommendations, Risks and Opportunities…</vt:lpstr>
      <vt:lpstr>Revenue….</vt:lpstr>
      <vt:lpstr>New Customers….</vt:lpstr>
      <vt:lpstr>Paid Investment….</vt:lpstr>
      <vt:lpstr>Investment Payback(LTV:CAC)….</vt:lpstr>
      <vt:lpstr>Customer Acquisition Cost (Fully Loaded CAC)….</vt:lpstr>
      <vt:lpstr>Blended CAC….</vt:lpstr>
      <vt:lpstr>Breakdown on Paid New Customers….</vt:lpstr>
      <vt:lpstr>Revenue Per Paid Customer….</vt:lpstr>
      <vt:lpstr>Customer Lifetime Value….</vt:lpstr>
      <vt:lpstr>APPENDIX - SUPPORTING ANALYSIS </vt:lpstr>
      <vt:lpstr>New v Repeat Customer Revenue….</vt:lpstr>
      <vt:lpstr>Paid v Organic New Customers….</vt:lpstr>
      <vt:lpstr>New v Repeat Customers….</vt:lpstr>
      <vt:lpstr>% Paid Ads Investment…</vt:lpstr>
      <vt:lpstr>Paid v Organic v Repeat Revenue Per Customer…</vt:lpstr>
      <vt:lpstr>Total Revenue Changes...</vt:lpstr>
      <vt:lpstr>GLOSSARY &amp; NOTES</vt:lpstr>
      <vt:lpstr>Data Flow – How Excel and PowerPoint work together</vt:lpstr>
      <vt:lpstr>Calculated Metrics…</vt:lpstr>
      <vt:lpstr>Key Insight Box to add insights…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Dipesh Shah</dc:creator>
  <cp:lastModifiedBy>Dipesh Shah</cp:lastModifiedBy>
  <cp:revision>4</cp:revision>
  <dcterms:created xsi:type="dcterms:W3CDTF">2024-01-31T23:56:37Z</dcterms:created>
  <dcterms:modified xsi:type="dcterms:W3CDTF">2026-05-10T19:33:40Z</dcterms:modified>
</cp:coreProperties>
</file>