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5.xml" ContentType="application/vnd.openxmlformats-officedocument.themeOverride+xml"/>
  <Override PartName="/ppt/notesSlides/notesSlide8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6.xml" ContentType="application/vnd.openxmlformats-officedocument.themeOverride+xml"/>
  <Override PartName="/ppt/notesSlides/notesSlide9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7.xml" ContentType="application/vnd.openxmlformats-officedocument.themeOverride+xml"/>
  <Override PartName="/ppt/notesSlides/notesSlide10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8.xml" ContentType="application/vnd.openxmlformats-officedocument.themeOverride+xml"/>
  <Override PartName="/ppt/notesSlides/notesSlide11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theme/themeOverride9.xml" ContentType="application/vnd.openxmlformats-officedocument.themeOverride+xml"/>
  <Override PartName="/ppt/notesSlides/notesSlide12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theme/themeOverride10.xml" ContentType="application/vnd.openxmlformats-officedocument.themeOverride+xml"/>
  <Override PartName="/ppt/notesSlides/notesSlide13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theme/themeOverride11.xml" ContentType="application/vnd.openxmlformats-officedocument.themeOverride+xml"/>
  <Override PartName="/ppt/notesSlides/notesSlide14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theme/themeOverride12.xml" ContentType="application/vnd.openxmlformats-officedocument.themeOverride+xml"/>
  <Override PartName="/ppt/notesSlides/notesSlide15.xml" ContentType="application/vnd.openxmlformats-officedocument.presentationml.notesSlid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theme/themeOverride13.xml" ContentType="application/vnd.openxmlformats-officedocument.themeOverride+xml"/>
  <Override PartName="/ppt/notesSlides/notesSlide16.xml" ContentType="application/vnd.openxmlformats-officedocument.presentationml.notesSl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theme/themeOverride14.xml" ContentType="application/vnd.openxmlformats-officedocument.themeOverride+xml"/>
  <Override PartName="/ppt/notesSlides/notesSlide17.xml" ContentType="application/vnd.openxmlformats-officedocument.presentationml.notesSlide+xml"/>
  <Override PartName="/ppt/charts/chartEx1.xml" ContentType="application/vnd.ms-office.chartex+xml"/>
  <Override PartName="/ppt/charts/style15.xml" ContentType="application/vnd.ms-office.chartstyle+xml"/>
  <Override PartName="/ppt/charts/colors15.xml" ContentType="application/vnd.ms-office.chartcolorstyle+xml"/>
  <Override PartName="/ppt/theme/themeOverride15.xml" ContentType="application/vnd.openxmlformats-officedocument.themeOverride+xml"/>
  <Override PartName="/ppt/notesSlides/notesSlide1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handoutMasterIdLst>
    <p:handoutMasterId r:id="rId27"/>
  </p:handoutMasterIdLst>
  <p:sldIdLst>
    <p:sldId id="382" r:id="rId2"/>
    <p:sldId id="267" r:id="rId3"/>
    <p:sldId id="393" r:id="rId4"/>
    <p:sldId id="389" r:id="rId5"/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8" r:id="rId15"/>
    <p:sldId id="383" r:id="rId16"/>
    <p:sldId id="387" r:id="rId17"/>
    <p:sldId id="384" r:id="rId18"/>
    <p:sldId id="385" r:id="rId19"/>
    <p:sldId id="386" r:id="rId20"/>
    <p:sldId id="390" r:id="rId21"/>
    <p:sldId id="391" r:id="rId22"/>
    <p:sldId id="394" r:id="rId23"/>
    <p:sldId id="392" r:id="rId24"/>
    <p:sldId id="388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–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27"/>
    <p:restoredTop sz="87671"/>
  </p:normalViewPr>
  <p:slideViewPr>
    <p:cSldViewPr snapToGrid="0">
      <p:cViewPr varScale="1">
        <p:scale>
          <a:sx n="122" d="100"/>
          <a:sy n="122" d="100"/>
        </p:scale>
        <p:origin x="1112" y="2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notesViewPr>
    <p:cSldViewPr snapToGrid="0">
      <p:cViewPr varScale="1">
        <p:scale>
          <a:sx n="106" d="100"/>
          <a:sy n="106" d="100"/>
        </p:scale>
        <p:origin x="5400" y="1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pesh Shah" userId="ae814e830e75be32" providerId="LiveId" clId="{848030F1-6CD3-5A40-9106-3C5309D08152}"/>
    <pc:docChg chg="modSld">
      <pc:chgData name="Dipesh Shah" userId="ae814e830e75be32" providerId="LiveId" clId="{848030F1-6CD3-5A40-9106-3C5309D08152}" dt="2026-05-10T19:33:32.060" v="1" actId="20577"/>
      <pc:docMkLst>
        <pc:docMk/>
      </pc:docMkLst>
      <pc:sldChg chg="modSp mod">
        <pc:chgData name="Dipesh Shah" userId="ae814e830e75be32" providerId="LiveId" clId="{848030F1-6CD3-5A40-9106-3C5309D08152}" dt="2026-05-10T19:33:32.060" v="1" actId="20577"/>
        <pc:sldMkLst>
          <pc:docMk/>
          <pc:sldMk cId="3627884491" sldId="382"/>
        </pc:sldMkLst>
        <pc:spChg chg="mod">
          <ac:chgData name="Dipesh Shah" userId="ae814e830e75be32" providerId="LiveId" clId="{848030F1-6CD3-5A40-9106-3C5309D08152}" dt="2026-05-10T19:33:32.060" v="1" actId="20577"/>
          <ac:spMkLst>
            <pc:docMk/>
            <pc:sldMk cId="3627884491" sldId="382"/>
            <ac:spMk id="10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https://d.docs.live.net/ae814e830e75be32/Dipesh%20Shah/On-going/Monthly%20Business%20and%20Marketing%20Performance.xlsx" TargetMode="Externa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0.xml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oleObject" Target="https://d.docs.live.net/ae814e830e75be32/Dipesh%20Shah/On-going/Monthly%20Business%20and%20Marketing%20Performance.xlsx" TargetMode="Externa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1.xml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oleObject" Target="https://d.docs.live.net/ae814e830e75be32/Dipesh%20Shah/On-going/Monthly%20Business%20and%20Marketing%20Performance.xlsx" TargetMode="Externa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2.xml"/><Relationship Id="rId2" Type="http://schemas.microsoft.com/office/2011/relationships/chartColorStyle" Target="colors12.xml"/><Relationship Id="rId1" Type="http://schemas.microsoft.com/office/2011/relationships/chartStyle" Target="style12.xml"/><Relationship Id="rId4" Type="http://schemas.openxmlformats.org/officeDocument/2006/relationships/oleObject" Target="https://d.docs.live.net/ae814e830e75be32/Dipesh%20Shah/On-going/Monthly%20Business%20and%20Marketing%20Performance.xlsx" TargetMode="Externa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3.xml"/><Relationship Id="rId2" Type="http://schemas.microsoft.com/office/2011/relationships/chartColorStyle" Target="colors13.xml"/><Relationship Id="rId1" Type="http://schemas.microsoft.com/office/2011/relationships/chartStyle" Target="style13.xml"/><Relationship Id="rId4" Type="http://schemas.openxmlformats.org/officeDocument/2006/relationships/oleObject" Target="https://d.docs.live.net/ae814e830e75be32/Dipesh%20Shah/On-going/Monthly%20Business%20and%20Marketing%20Performance.xlsx" TargetMode="Externa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4.xml"/><Relationship Id="rId2" Type="http://schemas.microsoft.com/office/2011/relationships/chartColorStyle" Target="colors14.xml"/><Relationship Id="rId1" Type="http://schemas.microsoft.com/office/2011/relationships/chartStyle" Target="style14.xml"/><Relationship Id="rId4" Type="http://schemas.openxmlformats.org/officeDocument/2006/relationships/oleObject" Target="https://d.docs.live.net/ae814e830e75be32/Dipesh%20Shah/On-going/Monthly%20Business%20and%20Marketing%20Performance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https://d.docs.live.net/ae814e830e75be32/Dipesh%20Shah/On-going/Monthly%20Business%20and%20Marketing%20Performance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https://d.docs.live.net/ae814e830e75be32/Dipesh%20Shah/On-going/Monthly%20Business%20and%20Marketing%20Performance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https://d.docs.live.net/ae814e830e75be32/Dipesh%20Shah/On-going/Monthly%20Business%20and%20Marketing%20Performance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https://d.docs.live.net/ae814e830e75be32/Dipesh%20Shah/On-going/Monthly%20Business%20and%20Marketing%20Performance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https://d.docs.live.net/ae814e830e75be32/Dipesh%20Shah/On-going/Monthly%20Business%20and%20Marketing%20Performance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oleObject" Target="https://d.docs.live.net/ae814e830e75be32/Dipesh%20Shah/On-going/Monthly%20Business%20and%20Marketing%20Performance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oleObject" Target="https://d.docs.live.net/ae814e830e75be32/Dipesh%20Shah/On-going/Monthly%20Business%20and%20Marketing%20Performance.xlsx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9.xm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oleObject" Target="https://d.docs.live.net/ae814e830e75be32/Dipesh%20Shah/On-going/Monthly%20Business%20and%20Marketing%20Performance.xlsx" TargetMode="Externa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5.xml"/><Relationship Id="rId2" Type="http://schemas.microsoft.com/office/2011/relationships/chartStyle" Target="style15.xml"/><Relationship Id="rId1" Type="http://schemas.openxmlformats.org/officeDocument/2006/relationships/oleObject" Target="https://d.docs.live.net/ae814e830e75be32/Dipesh%20Shah/On-going/Monthly%20Business%20and%20Marketing%20Performance.xlsx" TargetMode="External"/><Relationship Id="rId4" Type="http://schemas.openxmlformats.org/officeDocument/2006/relationships/themeOverride" Target="../theme/themeOverride1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'Revenue Performance'!$C$2</c:f>
              <c:strCache>
                <c:ptCount val="1"/>
                <c:pt idx="0">
                  <c:v>New Customer Revenue</c:v>
                </c:pt>
              </c:strCache>
            </c:strRef>
          </c:tx>
          <c:spPr>
            <a:solidFill>
              <a:srgbClr val="FA7903"/>
            </a:solidFill>
            <a:ln>
              <a:noFill/>
            </a:ln>
            <a:effectLst/>
          </c:spPr>
          <c:invertIfNegative val="0"/>
          <c:cat>
            <c:numRef>
              <c:f>'Revenue Performance'!$B$3:$B$14</c:f>
              <c:numCache>
                <c:formatCode>mmm\-yy</c:formatCode>
                <c:ptCount val="12"/>
                <c:pt idx="0">
                  <c:v>45658</c:v>
                </c:pt>
                <c:pt idx="1">
                  <c:v>45689</c:v>
                </c:pt>
                <c:pt idx="2">
                  <c:v>45717</c:v>
                </c:pt>
                <c:pt idx="3">
                  <c:v>45748</c:v>
                </c:pt>
                <c:pt idx="4">
                  <c:v>45778</c:v>
                </c:pt>
                <c:pt idx="5">
                  <c:v>45809</c:v>
                </c:pt>
                <c:pt idx="6">
                  <c:v>45839</c:v>
                </c:pt>
                <c:pt idx="7">
                  <c:v>45870</c:v>
                </c:pt>
                <c:pt idx="8">
                  <c:v>45901</c:v>
                </c:pt>
                <c:pt idx="9">
                  <c:v>45931</c:v>
                </c:pt>
                <c:pt idx="10">
                  <c:v>45962</c:v>
                </c:pt>
                <c:pt idx="11">
                  <c:v>45992</c:v>
                </c:pt>
              </c:numCache>
            </c:numRef>
          </c:cat>
          <c:val>
            <c:numRef>
              <c:f>'Revenue Performance'!$C$3:$C$14</c:f>
              <c:numCache>
                <c:formatCode>"£"#,##0</c:formatCode>
                <c:ptCount val="12"/>
                <c:pt idx="0">
                  <c:v>1500000</c:v>
                </c:pt>
                <c:pt idx="1">
                  <c:v>2500000</c:v>
                </c:pt>
                <c:pt idx="2">
                  <c:v>2750000</c:v>
                </c:pt>
                <c:pt idx="3">
                  <c:v>3200000</c:v>
                </c:pt>
                <c:pt idx="4">
                  <c:v>3500000</c:v>
                </c:pt>
                <c:pt idx="5">
                  <c:v>3750000</c:v>
                </c:pt>
                <c:pt idx="6">
                  <c:v>4000000</c:v>
                </c:pt>
                <c:pt idx="7">
                  <c:v>3000000</c:v>
                </c:pt>
                <c:pt idx="8">
                  <c:v>3500000</c:v>
                </c:pt>
                <c:pt idx="9">
                  <c:v>4200000</c:v>
                </c:pt>
                <c:pt idx="10">
                  <c:v>5000000</c:v>
                </c:pt>
                <c:pt idx="11">
                  <c:v>5500000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014-C148-BACA-66B9865F95CD}"/>
            </c:ext>
          </c:extLst>
        </c:ser>
        <c:ser>
          <c:idx val="1"/>
          <c:order val="1"/>
          <c:tx>
            <c:strRef>
              <c:f>'Revenue Performance'!$D$2</c:f>
              <c:strCache>
                <c:ptCount val="1"/>
                <c:pt idx="0">
                  <c:v>Repeat Customer Revenue </c:v>
                </c:pt>
              </c:strCache>
            </c:strRef>
          </c:tx>
          <c:spPr>
            <a:solidFill>
              <a:srgbClr val="CB2332"/>
            </a:solidFill>
            <a:ln>
              <a:noFill/>
            </a:ln>
            <a:effectLst/>
          </c:spPr>
          <c:invertIfNegative val="0"/>
          <c:cat>
            <c:numRef>
              <c:f>'Revenue Performance'!$B$3:$B$14</c:f>
              <c:numCache>
                <c:formatCode>mmm\-yy</c:formatCode>
                <c:ptCount val="12"/>
                <c:pt idx="0">
                  <c:v>45658</c:v>
                </c:pt>
                <c:pt idx="1">
                  <c:v>45689</c:v>
                </c:pt>
                <c:pt idx="2">
                  <c:v>45717</c:v>
                </c:pt>
                <c:pt idx="3">
                  <c:v>45748</c:v>
                </c:pt>
                <c:pt idx="4">
                  <c:v>45778</c:v>
                </c:pt>
                <c:pt idx="5">
                  <c:v>45809</c:v>
                </c:pt>
                <c:pt idx="6">
                  <c:v>45839</c:v>
                </c:pt>
                <c:pt idx="7">
                  <c:v>45870</c:v>
                </c:pt>
                <c:pt idx="8">
                  <c:v>45901</c:v>
                </c:pt>
                <c:pt idx="9">
                  <c:v>45931</c:v>
                </c:pt>
                <c:pt idx="10">
                  <c:v>45962</c:v>
                </c:pt>
                <c:pt idx="11">
                  <c:v>45992</c:v>
                </c:pt>
              </c:numCache>
            </c:numRef>
          </c:cat>
          <c:val>
            <c:numRef>
              <c:f>'Revenue Performance'!$D$3:$D$14</c:f>
              <c:numCache>
                <c:formatCode>"£"#,##0</c:formatCode>
                <c:ptCount val="12"/>
                <c:pt idx="0">
                  <c:v>250000</c:v>
                </c:pt>
                <c:pt idx="1">
                  <c:v>1250000</c:v>
                </c:pt>
                <c:pt idx="2">
                  <c:v>750000</c:v>
                </c:pt>
                <c:pt idx="3">
                  <c:v>2200000</c:v>
                </c:pt>
                <c:pt idx="4">
                  <c:v>1750000</c:v>
                </c:pt>
                <c:pt idx="5">
                  <c:v>1900000</c:v>
                </c:pt>
                <c:pt idx="6">
                  <c:v>2000000</c:v>
                </c:pt>
                <c:pt idx="7">
                  <c:v>1200000</c:v>
                </c:pt>
                <c:pt idx="8">
                  <c:v>1900000</c:v>
                </c:pt>
                <c:pt idx="9">
                  <c:v>2000000</c:v>
                </c:pt>
                <c:pt idx="10">
                  <c:v>2500000</c:v>
                </c:pt>
                <c:pt idx="11">
                  <c:v>2500000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014-C148-BACA-66B9865F95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39574400"/>
        <c:axId val="1539577088"/>
      </c:barChart>
      <c:dateAx>
        <c:axId val="1539574400"/>
        <c:scaling>
          <c:orientation val="minMax"/>
        </c:scaling>
        <c:delete val="0"/>
        <c:axPos val="b"/>
        <c:numFmt formatCode="mmm\-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39577088"/>
        <c:crosses val="autoZero"/>
        <c:auto val="1"/>
        <c:lblOffset val="100"/>
        <c:baseTimeUnit val="months"/>
      </c:dateAx>
      <c:valAx>
        <c:axId val="153957708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b="1"/>
                  <a:t>Revenue 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&quot;£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395744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'Revenue Performance'!$G$2</c:f>
              <c:strCache>
                <c:ptCount val="1"/>
                <c:pt idx="0">
                  <c:v>% New Customer Revenue</c:v>
                </c:pt>
              </c:strCache>
            </c:strRef>
          </c:tx>
          <c:spPr>
            <a:solidFill>
              <a:srgbClr val="FA7903"/>
            </a:solidFill>
            <a:ln>
              <a:noFill/>
            </a:ln>
            <a:effectLst/>
          </c:spPr>
          <c:invertIfNegative val="0"/>
          <c:cat>
            <c:numRef>
              <c:f>'Revenue Performance'!$B$3:$B$14</c:f>
              <c:numCache>
                <c:formatCode>mmm\-yy</c:formatCode>
                <c:ptCount val="12"/>
                <c:pt idx="0">
                  <c:v>45658</c:v>
                </c:pt>
                <c:pt idx="1">
                  <c:v>45689</c:v>
                </c:pt>
                <c:pt idx="2">
                  <c:v>45717</c:v>
                </c:pt>
                <c:pt idx="3">
                  <c:v>45748</c:v>
                </c:pt>
                <c:pt idx="4">
                  <c:v>45778</c:v>
                </c:pt>
                <c:pt idx="5">
                  <c:v>45809</c:v>
                </c:pt>
                <c:pt idx="6">
                  <c:v>45839</c:v>
                </c:pt>
                <c:pt idx="7">
                  <c:v>45870</c:v>
                </c:pt>
                <c:pt idx="8">
                  <c:v>45901</c:v>
                </c:pt>
                <c:pt idx="9">
                  <c:v>45931</c:v>
                </c:pt>
                <c:pt idx="10">
                  <c:v>45962</c:v>
                </c:pt>
                <c:pt idx="11">
                  <c:v>45992</c:v>
                </c:pt>
              </c:numCache>
            </c:numRef>
          </c:cat>
          <c:val>
            <c:numRef>
              <c:f>'Revenue Performance'!$G$3:$G$14</c:f>
              <c:numCache>
                <c:formatCode>0%</c:formatCode>
                <c:ptCount val="12"/>
                <c:pt idx="0">
                  <c:v>0.8571428571428571</c:v>
                </c:pt>
                <c:pt idx="1">
                  <c:v>0.66666666666666663</c:v>
                </c:pt>
                <c:pt idx="2">
                  <c:v>0.7857142857142857</c:v>
                </c:pt>
                <c:pt idx="3">
                  <c:v>0.59259259259259256</c:v>
                </c:pt>
                <c:pt idx="4">
                  <c:v>0.66666666666666663</c:v>
                </c:pt>
                <c:pt idx="5">
                  <c:v>0.66371681415929207</c:v>
                </c:pt>
                <c:pt idx="6">
                  <c:v>0.66666666666666663</c:v>
                </c:pt>
                <c:pt idx="7">
                  <c:v>0.7142857142857143</c:v>
                </c:pt>
                <c:pt idx="8">
                  <c:v>0.64814814814814814</c:v>
                </c:pt>
                <c:pt idx="9">
                  <c:v>0.67741935483870963</c:v>
                </c:pt>
                <c:pt idx="10">
                  <c:v>0.66666666666666663</c:v>
                </c:pt>
                <c:pt idx="11">
                  <c:v>0.6875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E2-1E42-8E82-A7802C275085}"/>
            </c:ext>
          </c:extLst>
        </c:ser>
        <c:ser>
          <c:idx val="1"/>
          <c:order val="1"/>
          <c:tx>
            <c:strRef>
              <c:f>'Revenue Performance'!$H$2</c:f>
              <c:strCache>
                <c:ptCount val="1"/>
                <c:pt idx="0">
                  <c:v>% Repeat Customer Revenue</c:v>
                </c:pt>
              </c:strCache>
            </c:strRef>
          </c:tx>
          <c:spPr>
            <a:solidFill>
              <a:srgbClr val="CB2332"/>
            </a:solidFill>
            <a:ln>
              <a:noFill/>
            </a:ln>
            <a:effectLst/>
          </c:spPr>
          <c:invertIfNegative val="0"/>
          <c:cat>
            <c:numRef>
              <c:f>'Revenue Performance'!$B$3:$B$14</c:f>
              <c:numCache>
                <c:formatCode>mmm\-yy</c:formatCode>
                <c:ptCount val="12"/>
                <c:pt idx="0">
                  <c:v>45658</c:v>
                </c:pt>
                <c:pt idx="1">
                  <c:v>45689</c:v>
                </c:pt>
                <c:pt idx="2">
                  <c:v>45717</c:v>
                </c:pt>
                <c:pt idx="3">
                  <c:v>45748</c:v>
                </c:pt>
                <c:pt idx="4">
                  <c:v>45778</c:v>
                </c:pt>
                <c:pt idx="5">
                  <c:v>45809</c:v>
                </c:pt>
                <c:pt idx="6">
                  <c:v>45839</c:v>
                </c:pt>
                <c:pt idx="7">
                  <c:v>45870</c:v>
                </c:pt>
                <c:pt idx="8">
                  <c:v>45901</c:v>
                </c:pt>
                <c:pt idx="9">
                  <c:v>45931</c:v>
                </c:pt>
                <c:pt idx="10">
                  <c:v>45962</c:v>
                </c:pt>
                <c:pt idx="11">
                  <c:v>45992</c:v>
                </c:pt>
              </c:numCache>
            </c:numRef>
          </c:cat>
          <c:val>
            <c:numRef>
              <c:f>'Revenue Performance'!$H$3:$H$14</c:f>
              <c:numCache>
                <c:formatCode>0%</c:formatCode>
                <c:ptCount val="12"/>
                <c:pt idx="0">
                  <c:v>0.14285714285714285</c:v>
                </c:pt>
                <c:pt idx="1">
                  <c:v>0.33333333333333331</c:v>
                </c:pt>
                <c:pt idx="2">
                  <c:v>0.21428571428571427</c:v>
                </c:pt>
                <c:pt idx="3">
                  <c:v>0.40740740740740738</c:v>
                </c:pt>
                <c:pt idx="4">
                  <c:v>0.33333333333333331</c:v>
                </c:pt>
                <c:pt idx="5">
                  <c:v>0.33628318584070799</c:v>
                </c:pt>
                <c:pt idx="6">
                  <c:v>0.33333333333333331</c:v>
                </c:pt>
                <c:pt idx="7">
                  <c:v>0.2857142857142857</c:v>
                </c:pt>
                <c:pt idx="8">
                  <c:v>0.35185185185185186</c:v>
                </c:pt>
                <c:pt idx="9">
                  <c:v>0.32258064516129031</c:v>
                </c:pt>
                <c:pt idx="10">
                  <c:v>0.33333333333333331</c:v>
                </c:pt>
                <c:pt idx="11">
                  <c:v>0.3125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1E2-1E42-8E82-A7802C2750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62102848"/>
        <c:axId val="1562112256"/>
      </c:barChart>
      <c:dateAx>
        <c:axId val="1562102848"/>
        <c:scaling>
          <c:orientation val="minMax"/>
        </c:scaling>
        <c:delete val="0"/>
        <c:axPos val="b"/>
        <c:numFmt formatCode="mmm\-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62112256"/>
        <c:crosses val="autoZero"/>
        <c:auto val="1"/>
        <c:lblOffset val="100"/>
        <c:baseTimeUnit val="months"/>
      </c:dateAx>
      <c:valAx>
        <c:axId val="1562112256"/>
        <c:scaling>
          <c:orientation val="minMax"/>
          <c:max val="1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b="1"/>
                  <a:t> % Revenue 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621028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'Customers Performance'!$H$2</c:f>
              <c:strCache>
                <c:ptCount val="1"/>
                <c:pt idx="0">
                  <c:v>% Paid New Customers</c:v>
                </c:pt>
              </c:strCache>
            </c:strRef>
          </c:tx>
          <c:spPr>
            <a:solidFill>
              <a:srgbClr val="FA7903"/>
            </a:solidFill>
            <a:ln>
              <a:noFill/>
            </a:ln>
            <a:effectLst/>
          </c:spPr>
          <c:invertIfNegative val="0"/>
          <c:cat>
            <c:numRef>
              <c:f>'Customers Performance'!$B$3:$B$14</c:f>
              <c:numCache>
                <c:formatCode>mmm\-yy</c:formatCode>
                <c:ptCount val="12"/>
                <c:pt idx="0">
                  <c:v>45658</c:v>
                </c:pt>
                <c:pt idx="1">
                  <c:v>45689</c:v>
                </c:pt>
                <c:pt idx="2">
                  <c:v>45717</c:v>
                </c:pt>
                <c:pt idx="3">
                  <c:v>45748</c:v>
                </c:pt>
                <c:pt idx="4">
                  <c:v>45778</c:v>
                </c:pt>
                <c:pt idx="5">
                  <c:v>45809</c:v>
                </c:pt>
                <c:pt idx="6">
                  <c:v>45839</c:v>
                </c:pt>
                <c:pt idx="7">
                  <c:v>45870</c:v>
                </c:pt>
                <c:pt idx="8">
                  <c:v>45901</c:v>
                </c:pt>
                <c:pt idx="9">
                  <c:v>45931</c:v>
                </c:pt>
                <c:pt idx="10">
                  <c:v>45962</c:v>
                </c:pt>
                <c:pt idx="11">
                  <c:v>45992</c:v>
                </c:pt>
              </c:numCache>
            </c:numRef>
          </c:cat>
          <c:val>
            <c:numRef>
              <c:f>'Customers Performance'!$H$3:$H$14</c:f>
              <c:numCache>
                <c:formatCode>0%</c:formatCode>
                <c:ptCount val="12"/>
                <c:pt idx="0">
                  <c:v>0.84375</c:v>
                </c:pt>
                <c:pt idx="1">
                  <c:v>0.7407407407407407</c:v>
                </c:pt>
                <c:pt idx="2">
                  <c:v>0.74468085106382975</c:v>
                </c:pt>
                <c:pt idx="3">
                  <c:v>0.759493670886076</c:v>
                </c:pt>
                <c:pt idx="4">
                  <c:v>0.75862068965517238</c:v>
                </c:pt>
                <c:pt idx="5">
                  <c:v>0.73684210526315785</c:v>
                </c:pt>
                <c:pt idx="6">
                  <c:v>0.73394495412844041</c:v>
                </c:pt>
                <c:pt idx="7">
                  <c:v>0.75757575757575757</c:v>
                </c:pt>
                <c:pt idx="8">
                  <c:v>0.75862068965517238</c:v>
                </c:pt>
                <c:pt idx="9">
                  <c:v>0.74285714285714288</c:v>
                </c:pt>
                <c:pt idx="10">
                  <c:v>0.74358974358974361</c:v>
                </c:pt>
                <c:pt idx="11">
                  <c:v>0.7441860465116279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0C8-9940-8F65-09C878547901}"/>
            </c:ext>
          </c:extLst>
        </c:ser>
        <c:ser>
          <c:idx val="1"/>
          <c:order val="1"/>
          <c:tx>
            <c:strRef>
              <c:f>'Customers Performance'!$I$2</c:f>
              <c:strCache>
                <c:ptCount val="1"/>
                <c:pt idx="0">
                  <c:v>% Organic New Customers</c:v>
                </c:pt>
              </c:strCache>
            </c:strRef>
          </c:tx>
          <c:spPr>
            <a:solidFill>
              <a:srgbClr val="CB2332"/>
            </a:solidFill>
            <a:ln>
              <a:noFill/>
            </a:ln>
            <a:effectLst/>
          </c:spPr>
          <c:invertIfNegative val="0"/>
          <c:cat>
            <c:numRef>
              <c:f>'Customers Performance'!$B$3:$B$14</c:f>
              <c:numCache>
                <c:formatCode>mmm\-yy</c:formatCode>
                <c:ptCount val="12"/>
                <c:pt idx="0">
                  <c:v>45658</c:v>
                </c:pt>
                <c:pt idx="1">
                  <c:v>45689</c:v>
                </c:pt>
                <c:pt idx="2">
                  <c:v>45717</c:v>
                </c:pt>
                <c:pt idx="3">
                  <c:v>45748</c:v>
                </c:pt>
                <c:pt idx="4">
                  <c:v>45778</c:v>
                </c:pt>
                <c:pt idx="5">
                  <c:v>45809</c:v>
                </c:pt>
                <c:pt idx="6">
                  <c:v>45839</c:v>
                </c:pt>
                <c:pt idx="7">
                  <c:v>45870</c:v>
                </c:pt>
                <c:pt idx="8">
                  <c:v>45901</c:v>
                </c:pt>
                <c:pt idx="9">
                  <c:v>45931</c:v>
                </c:pt>
                <c:pt idx="10">
                  <c:v>45962</c:v>
                </c:pt>
                <c:pt idx="11">
                  <c:v>45992</c:v>
                </c:pt>
              </c:numCache>
            </c:numRef>
          </c:cat>
          <c:val>
            <c:numRef>
              <c:f>'Customers Performance'!$I$3:$I$14</c:f>
              <c:numCache>
                <c:formatCode>0%</c:formatCode>
                <c:ptCount val="12"/>
                <c:pt idx="0">
                  <c:v>0.15625</c:v>
                </c:pt>
                <c:pt idx="1">
                  <c:v>0.25925925925925924</c:v>
                </c:pt>
                <c:pt idx="2">
                  <c:v>0.25531914893617019</c:v>
                </c:pt>
                <c:pt idx="3">
                  <c:v>0.24050632911392406</c:v>
                </c:pt>
                <c:pt idx="4">
                  <c:v>0.2413793103448276</c:v>
                </c:pt>
                <c:pt idx="5">
                  <c:v>0.26315789473684209</c:v>
                </c:pt>
                <c:pt idx="6">
                  <c:v>0.26605504587155965</c:v>
                </c:pt>
                <c:pt idx="7">
                  <c:v>0.24242424242424243</c:v>
                </c:pt>
                <c:pt idx="8">
                  <c:v>0.2413793103448276</c:v>
                </c:pt>
                <c:pt idx="9">
                  <c:v>0.25714285714285712</c:v>
                </c:pt>
                <c:pt idx="10">
                  <c:v>0.25641025641025639</c:v>
                </c:pt>
                <c:pt idx="11">
                  <c:v>0.2558139534883721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0C8-9940-8F65-09C8785479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28771712"/>
        <c:axId val="1528764096"/>
      </c:barChart>
      <c:dateAx>
        <c:axId val="1528771712"/>
        <c:scaling>
          <c:orientation val="minMax"/>
        </c:scaling>
        <c:delete val="0"/>
        <c:axPos val="b"/>
        <c:numFmt formatCode="mmm\-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28764096"/>
        <c:crosses val="autoZero"/>
        <c:auto val="1"/>
        <c:lblOffset val="100"/>
        <c:baseTimeUnit val="months"/>
      </c:dateAx>
      <c:valAx>
        <c:axId val="1528764096"/>
        <c:scaling>
          <c:orientation val="minMax"/>
          <c:max val="1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b="1"/>
                  <a:t>% New</a:t>
                </a:r>
                <a:r>
                  <a:rPr lang="en-GB" b="1" baseline="0"/>
                  <a:t> Customers </a:t>
                </a:r>
                <a:endParaRPr lang="en-GB" b="1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GB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287717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'Customers Performance'!$J$2</c:f>
              <c:strCache>
                <c:ptCount val="1"/>
                <c:pt idx="0">
                  <c:v>% New Customers </c:v>
                </c:pt>
              </c:strCache>
            </c:strRef>
          </c:tx>
          <c:spPr>
            <a:solidFill>
              <a:srgbClr val="FA7903"/>
            </a:solidFill>
            <a:ln>
              <a:noFill/>
            </a:ln>
            <a:effectLst/>
          </c:spPr>
          <c:invertIfNegative val="0"/>
          <c:cat>
            <c:numRef>
              <c:f>'Customers Performance'!$B$3:$B$14</c:f>
              <c:numCache>
                <c:formatCode>mmm\-yy</c:formatCode>
                <c:ptCount val="12"/>
                <c:pt idx="0">
                  <c:v>45658</c:v>
                </c:pt>
                <c:pt idx="1">
                  <c:v>45689</c:v>
                </c:pt>
                <c:pt idx="2">
                  <c:v>45717</c:v>
                </c:pt>
                <c:pt idx="3">
                  <c:v>45748</c:v>
                </c:pt>
                <c:pt idx="4">
                  <c:v>45778</c:v>
                </c:pt>
                <c:pt idx="5">
                  <c:v>45809</c:v>
                </c:pt>
                <c:pt idx="6">
                  <c:v>45839</c:v>
                </c:pt>
                <c:pt idx="7">
                  <c:v>45870</c:v>
                </c:pt>
                <c:pt idx="8">
                  <c:v>45901</c:v>
                </c:pt>
                <c:pt idx="9">
                  <c:v>45931</c:v>
                </c:pt>
                <c:pt idx="10">
                  <c:v>45962</c:v>
                </c:pt>
                <c:pt idx="11">
                  <c:v>45992</c:v>
                </c:pt>
              </c:numCache>
            </c:numRef>
          </c:cat>
          <c:val>
            <c:numRef>
              <c:f>'Customers Performance'!$J$3:$J$14</c:f>
              <c:numCache>
                <c:formatCode>0%</c:formatCode>
                <c:ptCount val="12"/>
                <c:pt idx="0">
                  <c:v>0.65306122448979587</c:v>
                </c:pt>
                <c:pt idx="1">
                  <c:v>0.47368421052631576</c:v>
                </c:pt>
                <c:pt idx="2">
                  <c:v>0.65277777777777779</c:v>
                </c:pt>
                <c:pt idx="3">
                  <c:v>0.46745562130177515</c:v>
                </c:pt>
                <c:pt idx="4">
                  <c:v>0.53113553113553114</c:v>
                </c:pt>
                <c:pt idx="5">
                  <c:v>0.55882352941176472</c:v>
                </c:pt>
                <c:pt idx="6">
                  <c:v>0.57978723404255317</c:v>
                </c:pt>
                <c:pt idx="7">
                  <c:v>0.47653429602888087</c:v>
                </c:pt>
                <c:pt idx="8">
                  <c:v>0.47540983606557374</c:v>
                </c:pt>
                <c:pt idx="9">
                  <c:v>0.53846153846153844</c:v>
                </c:pt>
                <c:pt idx="10">
                  <c:v>0.54317548746518107</c:v>
                </c:pt>
                <c:pt idx="11">
                  <c:v>0.57333333333333336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CE-1F42-9EBF-265839AAEC6C}"/>
            </c:ext>
          </c:extLst>
        </c:ser>
        <c:ser>
          <c:idx val="1"/>
          <c:order val="1"/>
          <c:tx>
            <c:strRef>
              <c:f>'Customers Performance'!$K$2</c:f>
              <c:strCache>
                <c:ptCount val="1"/>
                <c:pt idx="0">
                  <c:v>% Repeat Customers </c:v>
                </c:pt>
              </c:strCache>
            </c:strRef>
          </c:tx>
          <c:spPr>
            <a:solidFill>
              <a:srgbClr val="CB2332"/>
            </a:solidFill>
            <a:ln>
              <a:noFill/>
            </a:ln>
            <a:effectLst/>
          </c:spPr>
          <c:invertIfNegative val="0"/>
          <c:cat>
            <c:numRef>
              <c:f>'Customers Performance'!$B$3:$B$14</c:f>
              <c:numCache>
                <c:formatCode>mmm\-yy</c:formatCode>
                <c:ptCount val="12"/>
                <c:pt idx="0">
                  <c:v>45658</c:v>
                </c:pt>
                <c:pt idx="1">
                  <c:v>45689</c:v>
                </c:pt>
                <c:pt idx="2">
                  <c:v>45717</c:v>
                </c:pt>
                <c:pt idx="3">
                  <c:v>45748</c:v>
                </c:pt>
                <c:pt idx="4">
                  <c:v>45778</c:v>
                </c:pt>
                <c:pt idx="5">
                  <c:v>45809</c:v>
                </c:pt>
                <c:pt idx="6">
                  <c:v>45839</c:v>
                </c:pt>
                <c:pt idx="7">
                  <c:v>45870</c:v>
                </c:pt>
                <c:pt idx="8">
                  <c:v>45901</c:v>
                </c:pt>
                <c:pt idx="9">
                  <c:v>45931</c:v>
                </c:pt>
                <c:pt idx="10">
                  <c:v>45962</c:v>
                </c:pt>
                <c:pt idx="11">
                  <c:v>45992</c:v>
                </c:pt>
              </c:numCache>
            </c:numRef>
          </c:cat>
          <c:val>
            <c:numRef>
              <c:f>'Customers Performance'!$K$3:$K$14</c:f>
              <c:numCache>
                <c:formatCode>0%</c:formatCode>
                <c:ptCount val="12"/>
                <c:pt idx="0">
                  <c:v>0.34693877551020408</c:v>
                </c:pt>
                <c:pt idx="1">
                  <c:v>0.52631578947368418</c:v>
                </c:pt>
                <c:pt idx="2">
                  <c:v>0.34722222222222221</c:v>
                </c:pt>
                <c:pt idx="3">
                  <c:v>0.53254437869822491</c:v>
                </c:pt>
                <c:pt idx="4">
                  <c:v>0.46886446886446886</c:v>
                </c:pt>
                <c:pt idx="5">
                  <c:v>0.44117647058823528</c:v>
                </c:pt>
                <c:pt idx="6">
                  <c:v>0.42021276595744683</c:v>
                </c:pt>
                <c:pt idx="7">
                  <c:v>0.52346570397111913</c:v>
                </c:pt>
                <c:pt idx="8">
                  <c:v>0.52459016393442626</c:v>
                </c:pt>
                <c:pt idx="9">
                  <c:v>0.46153846153846156</c:v>
                </c:pt>
                <c:pt idx="10">
                  <c:v>0.45682451253481893</c:v>
                </c:pt>
                <c:pt idx="11">
                  <c:v>0.42666666666666669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3CE-1F42-9EBF-265839AAEC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24062784"/>
        <c:axId val="1524059648"/>
      </c:barChart>
      <c:dateAx>
        <c:axId val="1524062784"/>
        <c:scaling>
          <c:orientation val="minMax"/>
        </c:scaling>
        <c:delete val="0"/>
        <c:axPos val="b"/>
        <c:numFmt formatCode="mmm\-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24059648"/>
        <c:crosses val="autoZero"/>
        <c:auto val="1"/>
        <c:lblOffset val="100"/>
        <c:baseTimeUnit val="months"/>
      </c:dateAx>
      <c:valAx>
        <c:axId val="152405964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b="1"/>
                  <a:t>% Customers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240627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'Investment Performance'!$G$2</c:f>
              <c:strCache>
                <c:ptCount val="1"/>
                <c:pt idx="0">
                  <c:v>% Paid Ads Investment </c:v>
                </c:pt>
              </c:strCache>
            </c:strRef>
          </c:tx>
          <c:spPr>
            <a:ln w="28575" cap="rnd">
              <a:solidFill>
                <a:srgbClr val="CB2332"/>
              </a:solidFill>
              <a:round/>
            </a:ln>
            <a:effectLst/>
          </c:spPr>
          <c:marker>
            <c:symbol val="none"/>
          </c:marker>
          <c:cat>
            <c:numRef>
              <c:f>'Investment Performance'!$B$3:$B$14</c:f>
              <c:numCache>
                <c:formatCode>mmm\-yy</c:formatCode>
                <c:ptCount val="12"/>
                <c:pt idx="0">
                  <c:v>45658</c:v>
                </c:pt>
                <c:pt idx="1">
                  <c:v>45689</c:v>
                </c:pt>
                <c:pt idx="2">
                  <c:v>45717</c:v>
                </c:pt>
                <c:pt idx="3">
                  <c:v>45748</c:v>
                </c:pt>
                <c:pt idx="4">
                  <c:v>45778</c:v>
                </c:pt>
                <c:pt idx="5">
                  <c:v>45809</c:v>
                </c:pt>
                <c:pt idx="6">
                  <c:v>45839</c:v>
                </c:pt>
                <c:pt idx="7">
                  <c:v>45870</c:v>
                </c:pt>
                <c:pt idx="8">
                  <c:v>45901</c:v>
                </c:pt>
                <c:pt idx="9">
                  <c:v>45931</c:v>
                </c:pt>
                <c:pt idx="10">
                  <c:v>45962</c:v>
                </c:pt>
                <c:pt idx="11">
                  <c:v>45992</c:v>
                </c:pt>
              </c:numCache>
            </c:numRef>
          </c:cat>
          <c:val>
            <c:numRef>
              <c:f>'Investment Performance'!$G$3:$G$14</c:f>
              <c:numCache>
                <c:formatCode>0%</c:formatCode>
                <c:ptCount val="12"/>
                <c:pt idx="0">
                  <c:v>0.4</c:v>
                </c:pt>
                <c:pt idx="1">
                  <c:v>0.41666666666666669</c:v>
                </c:pt>
                <c:pt idx="2">
                  <c:v>0.46153846153846156</c:v>
                </c:pt>
                <c:pt idx="3">
                  <c:v>0.5</c:v>
                </c:pt>
                <c:pt idx="4">
                  <c:v>0.48749999999999999</c:v>
                </c:pt>
                <c:pt idx="5">
                  <c:v>0.47058823529411764</c:v>
                </c:pt>
                <c:pt idx="6">
                  <c:v>0.48888888888888887</c:v>
                </c:pt>
                <c:pt idx="7">
                  <c:v>0.52631578947368418</c:v>
                </c:pt>
                <c:pt idx="8">
                  <c:v>0.55000000000000004</c:v>
                </c:pt>
                <c:pt idx="9">
                  <c:v>0.55000000000000004</c:v>
                </c:pt>
                <c:pt idx="10">
                  <c:v>0.58333333333333337</c:v>
                </c:pt>
                <c:pt idx="11">
                  <c:v>0.57692307692307687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359-D74C-B7CB-52ABEE0310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22366016"/>
        <c:axId val="1522366912"/>
      </c:lineChart>
      <c:dateAx>
        <c:axId val="1522366016"/>
        <c:scaling>
          <c:orientation val="minMax"/>
        </c:scaling>
        <c:delete val="0"/>
        <c:axPos val="b"/>
        <c:numFmt formatCode="mmm\-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22366912"/>
        <c:crosses val="autoZero"/>
        <c:auto val="1"/>
        <c:lblOffset val="100"/>
        <c:baseTimeUnit val="months"/>
      </c:dateAx>
      <c:valAx>
        <c:axId val="1522366912"/>
        <c:scaling>
          <c:orientation val="minMax"/>
          <c:min val="0.35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b="1"/>
                  <a:t>% Paid Ads Investment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223660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'Rev Per Customer Performance'!$C$2</c:f>
              <c:strCache>
                <c:ptCount val="1"/>
                <c:pt idx="0">
                  <c:v>Revenue Per Paid New Customer </c:v>
                </c:pt>
              </c:strCache>
            </c:strRef>
          </c:tx>
          <c:spPr>
            <a:solidFill>
              <a:srgbClr val="FA7903"/>
            </a:solidFill>
            <a:ln>
              <a:noFill/>
            </a:ln>
            <a:effectLst/>
          </c:spPr>
          <c:invertIfNegative val="0"/>
          <c:cat>
            <c:numRef>
              <c:f>'Rev Per Customer Performance'!$B$3:$B$14</c:f>
              <c:numCache>
                <c:formatCode>mmm\-yy</c:formatCode>
                <c:ptCount val="12"/>
                <c:pt idx="0">
                  <c:v>45658</c:v>
                </c:pt>
                <c:pt idx="1">
                  <c:v>45689</c:v>
                </c:pt>
                <c:pt idx="2">
                  <c:v>45717</c:v>
                </c:pt>
                <c:pt idx="3">
                  <c:v>45748</c:v>
                </c:pt>
                <c:pt idx="4">
                  <c:v>45778</c:v>
                </c:pt>
                <c:pt idx="5">
                  <c:v>45809</c:v>
                </c:pt>
                <c:pt idx="6">
                  <c:v>45839</c:v>
                </c:pt>
                <c:pt idx="7">
                  <c:v>45870</c:v>
                </c:pt>
                <c:pt idx="8">
                  <c:v>45901</c:v>
                </c:pt>
                <c:pt idx="9">
                  <c:v>45931</c:v>
                </c:pt>
                <c:pt idx="10">
                  <c:v>45962</c:v>
                </c:pt>
                <c:pt idx="11">
                  <c:v>45992</c:v>
                </c:pt>
              </c:numCache>
            </c:numRef>
          </c:cat>
          <c:val>
            <c:numRef>
              <c:f>'Rev Per Customer Performance'!$C$3:$C$14</c:f>
              <c:numCache>
                <c:formatCode>"£"#,##0</c:formatCode>
                <c:ptCount val="12"/>
                <c:pt idx="0">
                  <c:v>1296.2962962962963</c:v>
                </c:pt>
                <c:pt idx="1">
                  <c:v>2500</c:v>
                </c:pt>
                <c:pt idx="2">
                  <c:v>2000</c:v>
                </c:pt>
                <c:pt idx="3">
                  <c:v>1800</c:v>
                </c:pt>
                <c:pt idx="4">
                  <c:v>1909.090909090909</c:v>
                </c:pt>
                <c:pt idx="5">
                  <c:v>1614.2857142857142</c:v>
                </c:pt>
                <c:pt idx="6">
                  <c:v>1500</c:v>
                </c:pt>
                <c:pt idx="7">
                  <c:v>840</c:v>
                </c:pt>
                <c:pt idx="8">
                  <c:v>981.81818181818187</c:v>
                </c:pt>
                <c:pt idx="9">
                  <c:v>953.84615384615381</c:v>
                </c:pt>
                <c:pt idx="10">
                  <c:v>1034.4827586206898</c:v>
                </c:pt>
                <c:pt idx="11">
                  <c:v>1000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71-FF40-A689-1AF7E672B80A}"/>
            </c:ext>
          </c:extLst>
        </c:ser>
        <c:ser>
          <c:idx val="1"/>
          <c:order val="1"/>
          <c:tx>
            <c:strRef>
              <c:f>'Rev Per Customer Performance'!$D$2</c:f>
              <c:strCache>
                <c:ptCount val="1"/>
                <c:pt idx="0">
                  <c:v>Revenue Per Organic New Customer </c:v>
                </c:pt>
              </c:strCache>
            </c:strRef>
          </c:tx>
          <c:spPr>
            <a:solidFill>
              <a:srgbClr val="CB2332"/>
            </a:solidFill>
            <a:ln>
              <a:noFill/>
            </a:ln>
            <a:effectLst/>
          </c:spPr>
          <c:invertIfNegative val="0"/>
          <c:cat>
            <c:numRef>
              <c:f>'Rev Per Customer Performance'!$B$3:$B$14</c:f>
              <c:numCache>
                <c:formatCode>mmm\-yy</c:formatCode>
                <c:ptCount val="12"/>
                <c:pt idx="0">
                  <c:v>45658</c:v>
                </c:pt>
                <c:pt idx="1">
                  <c:v>45689</c:v>
                </c:pt>
                <c:pt idx="2">
                  <c:v>45717</c:v>
                </c:pt>
                <c:pt idx="3">
                  <c:v>45748</c:v>
                </c:pt>
                <c:pt idx="4">
                  <c:v>45778</c:v>
                </c:pt>
                <c:pt idx="5">
                  <c:v>45809</c:v>
                </c:pt>
                <c:pt idx="6">
                  <c:v>45839</c:v>
                </c:pt>
                <c:pt idx="7">
                  <c:v>45870</c:v>
                </c:pt>
                <c:pt idx="8">
                  <c:v>45901</c:v>
                </c:pt>
                <c:pt idx="9">
                  <c:v>45931</c:v>
                </c:pt>
                <c:pt idx="10">
                  <c:v>45962</c:v>
                </c:pt>
                <c:pt idx="11">
                  <c:v>45992</c:v>
                </c:pt>
              </c:numCache>
            </c:numRef>
          </c:cat>
          <c:val>
            <c:numRef>
              <c:f>'Rev Per Customer Performance'!$D$3:$D$14</c:f>
              <c:numCache>
                <c:formatCode>"£"#,##0</c:formatCode>
                <c:ptCount val="12"/>
                <c:pt idx="0">
                  <c:v>7000</c:v>
                </c:pt>
                <c:pt idx="1">
                  <c:v>7142.8571428571431</c:v>
                </c:pt>
                <c:pt idx="2">
                  <c:v>5833.333333333333</c:v>
                </c:pt>
                <c:pt idx="3">
                  <c:v>5684.2105263157891</c:v>
                </c:pt>
                <c:pt idx="4">
                  <c:v>6000</c:v>
                </c:pt>
                <c:pt idx="5">
                  <c:v>4520</c:v>
                </c:pt>
                <c:pt idx="6">
                  <c:v>4137.9310344827591</c:v>
                </c:pt>
                <c:pt idx="7">
                  <c:v>2625</c:v>
                </c:pt>
                <c:pt idx="8">
                  <c:v>3085.7142857142858</c:v>
                </c:pt>
                <c:pt idx="9">
                  <c:v>2755.5555555555557</c:v>
                </c:pt>
                <c:pt idx="10">
                  <c:v>3000</c:v>
                </c:pt>
                <c:pt idx="11">
                  <c:v>2909.090909090909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C71-FF40-A689-1AF7E672B80A}"/>
            </c:ext>
          </c:extLst>
        </c:ser>
        <c:ser>
          <c:idx val="2"/>
          <c:order val="2"/>
          <c:tx>
            <c:strRef>
              <c:f>'Rev Per Customer Performance'!$E$2</c:f>
              <c:strCache>
                <c:ptCount val="1"/>
                <c:pt idx="0">
                  <c:v>Revenue Per Repeat Customer </c:v>
                </c:pt>
              </c:strCache>
            </c:strRef>
          </c:tx>
          <c:spPr>
            <a:solidFill>
              <a:srgbClr val="FCB321"/>
            </a:solidFill>
            <a:ln>
              <a:noFill/>
            </a:ln>
            <a:effectLst/>
          </c:spPr>
          <c:invertIfNegative val="0"/>
          <c:cat>
            <c:numRef>
              <c:f>'Rev Per Customer Performance'!$B$3:$B$14</c:f>
              <c:numCache>
                <c:formatCode>mmm\-yy</c:formatCode>
                <c:ptCount val="12"/>
                <c:pt idx="0">
                  <c:v>45658</c:v>
                </c:pt>
                <c:pt idx="1">
                  <c:v>45689</c:v>
                </c:pt>
                <c:pt idx="2">
                  <c:v>45717</c:v>
                </c:pt>
                <c:pt idx="3">
                  <c:v>45748</c:v>
                </c:pt>
                <c:pt idx="4">
                  <c:v>45778</c:v>
                </c:pt>
                <c:pt idx="5">
                  <c:v>45809</c:v>
                </c:pt>
                <c:pt idx="6">
                  <c:v>45839</c:v>
                </c:pt>
                <c:pt idx="7">
                  <c:v>45870</c:v>
                </c:pt>
                <c:pt idx="8">
                  <c:v>45901</c:v>
                </c:pt>
                <c:pt idx="9">
                  <c:v>45931</c:v>
                </c:pt>
                <c:pt idx="10">
                  <c:v>45962</c:v>
                </c:pt>
                <c:pt idx="11">
                  <c:v>45992</c:v>
                </c:pt>
              </c:numCache>
            </c:numRef>
          </c:cat>
          <c:val>
            <c:numRef>
              <c:f>'Rev Per Customer Performance'!$E$3:$E$14</c:f>
              <c:numCache>
                <c:formatCode>"£"#,##0</c:formatCode>
                <c:ptCount val="12"/>
                <c:pt idx="0">
                  <c:v>2058.8235294117649</c:v>
                </c:pt>
                <c:pt idx="1">
                  <c:v>1666.6666666666667</c:v>
                </c:pt>
                <c:pt idx="2">
                  <c:v>2800</c:v>
                </c:pt>
                <c:pt idx="3">
                  <c:v>1200</c:v>
                </c:pt>
                <c:pt idx="4">
                  <c:v>1640.625</c:v>
                </c:pt>
                <c:pt idx="5">
                  <c:v>1506.6666666666667</c:v>
                </c:pt>
                <c:pt idx="6">
                  <c:v>1518.9873417721519</c:v>
                </c:pt>
                <c:pt idx="7">
                  <c:v>579.31034482758616</c:v>
                </c:pt>
                <c:pt idx="8">
                  <c:v>675</c:v>
                </c:pt>
                <c:pt idx="9">
                  <c:v>826.66666666666663</c:v>
                </c:pt>
                <c:pt idx="10">
                  <c:v>914.63414634146341</c:v>
                </c:pt>
                <c:pt idx="11">
                  <c:v>1000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C71-FF40-A689-1AF7E672B8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63204160"/>
        <c:axId val="1563213120"/>
      </c:barChart>
      <c:dateAx>
        <c:axId val="1563204160"/>
        <c:scaling>
          <c:orientation val="minMax"/>
        </c:scaling>
        <c:delete val="0"/>
        <c:axPos val="b"/>
        <c:numFmt formatCode="mmm\-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63213120"/>
        <c:crosses val="autoZero"/>
        <c:auto val="1"/>
        <c:lblOffset val="100"/>
        <c:baseTimeUnit val="months"/>
      </c:dateAx>
      <c:valAx>
        <c:axId val="156321312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b="1"/>
                  <a:t>Revenue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&quot;£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63204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'Customers Performance'!$E$2</c:f>
              <c:strCache>
                <c:ptCount val="1"/>
                <c:pt idx="0">
                  <c:v>New Customers</c:v>
                </c:pt>
              </c:strCache>
            </c:strRef>
          </c:tx>
          <c:spPr>
            <a:solidFill>
              <a:srgbClr val="FA7903"/>
            </a:solidFill>
            <a:ln>
              <a:noFill/>
            </a:ln>
            <a:effectLst/>
          </c:spPr>
          <c:invertIfNegative val="0"/>
          <c:cat>
            <c:numRef>
              <c:f>'Customers Performance'!$B$3:$B$14</c:f>
              <c:numCache>
                <c:formatCode>mmm\-yy</c:formatCode>
                <c:ptCount val="12"/>
                <c:pt idx="0">
                  <c:v>45658</c:v>
                </c:pt>
                <c:pt idx="1">
                  <c:v>45689</c:v>
                </c:pt>
                <c:pt idx="2">
                  <c:v>45717</c:v>
                </c:pt>
                <c:pt idx="3">
                  <c:v>45748</c:v>
                </c:pt>
                <c:pt idx="4">
                  <c:v>45778</c:v>
                </c:pt>
                <c:pt idx="5">
                  <c:v>45809</c:v>
                </c:pt>
                <c:pt idx="6">
                  <c:v>45839</c:v>
                </c:pt>
                <c:pt idx="7">
                  <c:v>45870</c:v>
                </c:pt>
                <c:pt idx="8">
                  <c:v>45901</c:v>
                </c:pt>
                <c:pt idx="9">
                  <c:v>45931</c:v>
                </c:pt>
                <c:pt idx="10">
                  <c:v>45962</c:v>
                </c:pt>
                <c:pt idx="11">
                  <c:v>45992</c:v>
                </c:pt>
              </c:numCache>
            </c:numRef>
          </c:cat>
          <c:val>
            <c:numRef>
              <c:f>'Customers Performance'!$E$3:$E$14</c:f>
              <c:numCache>
                <c:formatCode>#,##0</c:formatCode>
                <c:ptCount val="12"/>
                <c:pt idx="0">
                  <c:v>1600</c:v>
                </c:pt>
                <c:pt idx="1">
                  <c:v>2025</c:v>
                </c:pt>
                <c:pt idx="2">
                  <c:v>2350</c:v>
                </c:pt>
                <c:pt idx="3">
                  <c:v>3950</c:v>
                </c:pt>
                <c:pt idx="4">
                  <c:v>3625</c:v>
                </c:pt>
                <c:pt idx="5">
                  <c:v>4750</c:v>
                </c:pt>
                <c:pt idx="6">
                  <c:v>5450</c:v>
                </c:pt>
                <c:pt idx="7">
                  <c:v>6600</c:v>
                </c:pt>
                <c:pt idx="8">
                  <c:v>7250</c:v>
                </c:pt>
                <c:pt idx="9">
                  <c:v>8750</c:v>
                </c:pt>
                <c:pt idx="10">
                  <c:v>9750</c:v>
                </c:pt>
                <c:pt idx="11">
                  <c:v>10750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C85-104E-AF02-ADF4FF1595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29252032"/>
        <c:axId val="1529258752"/>
      </c:barChart>
      <c:dateAx>
        <c:axId val="1529252032"/>
        <c:scaling>
          <c:orientation val="minMax"/>
        </c:scaling>
        <c:delete val="0"/>
        <c:axPos val="b"/>
        <c:numFmt formatCode="mmm\-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29258752"/>
        <c:crosses val="autoZero"/>
        <c:auto val="1"/>
        <c:lblOffset val="100"/>
        <c:baseTimeUnit val="months"/>
      </c:dateAx>
      <c:valAx>
        <c:axId val="1529258752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b="1"/>
                  <a:t>New</a:t>
                </a:r>
                <a:r>
                  <a:rPr lang="en-GB" b="1" baseline="0"/>
                  <a:t> Customers</a:t>
                </a:r>
                <a:endParaRPr lang="en-GB" b="1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GB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292520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'Investment Performance'!$D$2</c:f>
              <c:strCache>
                <c:ptCount val="1"/>
                <c:pt idx="0">
                  <c:v>Paid Ads Investment </c:v>
                </c:pt>
              </c:strCache>
            </c:strRef>
          </c:tx>
          <c:spPr>
            <a:solidFill>
              <a:srgbClr val="FA7903"/>
            </a:solidFill>
            <a:ln>
              <a:noFill/>
            </a:ln>
            <a:effectLst/>
          </c:spPr>
          <c:invertIfNegative val="0"/>
          <c:cat>
            <c:numRef>
              <c:f>'Investment Performance'!$B$3:$B$14</c:f>
              <c:numCache>
                <c:formatCode>mmm\-yy</c:formatCode>
                <c:ptCount val="12"/>
                <c:pt idx="0">
                  <c:v>45658</c:v>
                </c:pt>
                <c:pt idx="1">
                  <c:v>45689</c:v>
                </c:pt>
                <c:pt idx="2">
                  <c:v>45717</c:v>
                </c:pt>
                <c:pt idx="3">
                  <c:v>45748</c:v>
                </c:pt>
                <c:pt idx="4">
                  <c:v>45778</c:v>
                </c:pt>
                <c:pt idx="5">
                  <c:v>45809</c:v>
                </c:pt>
                <c:pt idx="6">
                  <c:v>45839</c:v>
                </c:pt>
                <c:pt idx="7">
                  <c:v>45870</c:v>
                </c:pt>
                <c:pt idx="8">
                  <c:v>45901</c:v>
                </c:pt>
                <c:pt idx="9">
                  <c:v>45931</c:v>
                </c:pt>
                <c:pt idx="10">
                  <c:v>45962</c:v>
                </c:pt>
                <c:pt idx="11">
                  <c:v>45992</c:v>
                </c:pt>
              </c:numCache>
            </c:numRef>
          </c:cat>
          <c:val>
            <c:numRef>
              <c:f>'Investment Performance'!$D$3:$D$14</c:f>
              <c:numCache>
                <c:formatCode>"£"#,##0</c:formatCode>
                <c:ptCount val="12"/>
                <c:pt idx="0">
                  <c:v>400000</c:v>
                </c:pt>
                <c:pt idx="1">
                  <c:v>1250000</c:v>
                </c:pt>
                <c:pt idx="2">
                  <c:v>1500000</c:v>
                </c:pt>
                <c:pt idx="3">
                  <c:v>1750000</c:v>
                </c:pt>
                <c:pt idx="4">
                  <c:v>1950000</c:v>
                </c:pt>
                <c:pt idx="5">
                  <c:v>2000000</c:v>
                </c:pt>
                <c:pt idx="6">
                  <c:v>2200000</c:v>
                </c:pt>
                <c:pt idx="7">
                  <c:v>2500000</c:v>
                </c:pt>
                <c:pt idx="8">
                  <c:v>2750000</c:v>
                </c:pt>
                <c:pt idx="9">
                  <c:v>2750000</c:v>
                </c:pt>
                <c:pt idx="10">
                  <c:v>3500000</c:v>
                </c:pt>
                <c:pt idx="11">
                  <c:v>3750000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17B-DA4A-8F72-1492E17DD0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24527360"/>
        <c:axId val="1524530496"/>
      </c:barChart>
      <c:dateAx>
        <c:axId val="1524527360"/>
        <c:scaling>
          <c:orientation val="minMax"/>
        </c:scaling>
        <c:delete val="0"/>
        <c:axPos val="b"/>
        <c:numFmt formatCode="mmm\-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24530496"/>
        <c:crosses val="autoZero"/>
        <c:auto val="1"/>
        <c:lblOffset val="100"/>
        <c:baseTimeUnit val="months"/>
      </c:dateAx>
      <c:valAx>
        <c:axId val="1524530496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b="1"/>
                  <a:t>Paid</a:t>
                </a:r>
                <a:r>
                  <a:rPr lang="en-GB" b="1" baseline="0"/>
                  <a:t> Ads Investment</a:t>
                </a:r>
                <a:endParaRPr lang="en-GB" b="1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GB"/>
            </a:p>
          </c:txPr>
        </c:title>
        <c:numFmt formatCode="&quot;£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245273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areaChart>
        <c:grouping val="standard"/>
        <c:varyColors val="0"/>
        <c:ser>
          <c:idx val="0"/>
          <c:order val="0"/>
          <c:tx>
            <c:strRef>
              <c:f>'LTV + CAC Performance'!$D$2</c:f>
              <c:strCache>
                <c:ptCount val="1"/>
                <c:pt idx="0">
                  <c:v>LTV:CAC </c:v>
                </c:pt>
              </c:strCache>
            </c:strRef>
          </c:tx>
          <c:spPr>
            <a:solidFill>
              <a:srgbClr val="FA7903"/>
            </a:solidFill>
            <a:ln>
              <a:noFill/>
            </a:ln>
            <a:effectLst/>
          </c:spPr>
          <c:cat>
            <c:numRef>
              <c:f>'LTV + CAC Performance'!$B$3:$B$14</c:f>
              <c:numCache>
                <c:formatCode>mmm\-yy</c:formatCode>
                <c:ptCount val="12"/>
                <c:pt idx="0">
                  <c:v>45658</c:v>
                </c:pt>
                <c:pt idx="1">
                  <c:v>45689</c:v>
                </c:pt>
                <c:pt idx="2">
                  <c:v>45717</c:v>
                </c:pt>
                <c:pt idx="3">
                  <c:v>45748</c:v>
                </c:pt>
                <c:pt idx="4">
                  <c:v>45778</c:v>
                </c:pt>
                <c:pt idx="5">
                  <c:v>45809</c:v>
                </c:pt>
                <c:pt idx="6">
                  <c:v>45839</c:v>
                </c:pt>
                <c:pt idx="7">
                  <c:v>45870</c:v>
                </c:pt>
                <c:pt idx="8">
                  <c:v>45901</c:v>
                </c:pt>
                <c:pt idx="9">
                  <c:v>45931</c:v>
                </c:pt>
                <c:pt idx="10">
                  <c:v>45962</c:v>
                </c:pt>
                <c:pt idx="11">
                  <c:v>45992</c:v>
                </c:pt>
              </c:numCache>
            </c:numRef>
          </c:cat>
          <c:val>
            <c:numRef>
              <c:f>'LTV + CAC Performance'!$D$3:$D$14</c:f>
              <c:numCache>
                <c:formatCode>0.00</c:formatCode>
                <c:ptCount val="12"/>
                <c:pt idx="0">
                  <c:v>2.8</c:v>
                </c:pt>
                <c:pt idx="1">
                  <c:v>1.1812499999999999</c:v>
                </c:pt>
                <c:pt idx="2">
                  <c:v>1.2653846153846153</c:v>
                </c:pt>
                <c:pt idx="3">
                  <c:v>1.9750000000000001</c:v>
                </c:pt>
                <c:pt idx="4">
                  <c:v>1.5859374999999998</c:v>
                </c:pt>
                <c:pt idx="5">
                  <c:v>1.9558823529411766</c:v>
                </c:pt>
                <c:pt idx="6">
                  <c:v>2.1194444444444445</c:v>
                </c:pt>
                <c:pt idx="7">
                  <c:v>2.4315789473684211</c:v>
                </c:pt>
                <c:pt idx="8">
                  <c:v>2.4315789473684211</c:v>
                </c:pt>
                <c:pt idx="9">
                  <c:v>2.4315789473684211</c:v>
                </c:pt>
                <c:pt idx="10">
                  <c:v>2.4315789473684211</c:v>
                </c:pt>
                <c:pt idx="11">
                  <c:v>2.4315789473684211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24B-3A45-9FE0-8465DA6544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22359744"/>
        <c:axId val="1522360640"/>
      </c:areaChart>
      <c:dateAx>
        <c:axId val="1522359744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22360640"/>
        <c:crosses val="autoZero"/>
        <c:auto val="1"/>
        <c:lblOffset val="100"/>
        <c:baseTimeUnit val="months"/>
      </c:dateAx>
      <c:valAx>
        <c:axId val="152236064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b="1"/>
                  <a:t>LTV:CAC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2235974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'CAC Performance'!$D$2</c:f>
              <c:strCache>
                <c:ptCount val="1"/>
                <c:pt idx="0">
                  <c:v>Fully Loaded CAC</c:v>
                </c:pt>
              </c:strCache>
            </c:strRef>
          </c:tx>
          <c:spPr>
            <a:ln w="28575" cap="rnd">
              <a:solidFill>
                <a:srgbClr val="CB2332"/>
              </a:solidFill>
              <a:round/>
            </a:ln>
            <a:effectLst/>
          </c:spPr>
          <c:marker>
            <c:symbol val="none"/>
          </c:marker>
          <c:cat>
            <c:numRef>
              <c:f>'CAC Performance'!$B$3:$B$14</c:f>
              <c:numCache>
                <c:formatCode>mmm\-yy</c:formatCode>
                <c:ptCount val="12"/>
                <c:pt idx="0">
                  <c:v>45658</c:v>
                </c:pt>
                <c:pt idx="1">
                  <c:v>45689</c:v>
                </c:pt>
                <c:pt idx="2">
                  <c:v>45717</c:v>
                </c:pt>
                <c:pt idx="3">
                  <c:v>45748</c:v>
                </c:pt>
                <c:pt idx="4">
                  <c:v>45778</c:v>
                </c:pt>
                <c:pt idx="5">
                  <c:v>45809</c:v>
                </c:pt>
                <c:pt idx="6">
                  <c:v>45839</c:v>
                </c:pt>
                <c:pt idx="7">
                  <c:v>45870</c:v>
                </c:pt>
                <c:pt idx="8">
                  <c:v>45901</c:v>
                </c:pt>
                <c:pt idx="9">
                  <c:v>45931</c:v>
                </c:pt>
                <c:pt idx="10">
                  <c:v>45962</c:v>
                </c:pt>
                <c:pt idx="11">
                  <c:v>45992</c:v>
                </c:pt>
              </c:numCache>
            </c:numRef>
          </c:cat>
          <c:val>
            <c:numRef>
              <c:f>'CAC Performance'!$D$3:$D$14</c:f>
              <c:numCache>
                <c:formatCode>"£"#,##0</c:formatCode>
                <c:ptCount val="12"/>
                <c:pt idx="0">
                  <c:v>625</c:v>
                </c:pt>
                <c:pt idx="1">
                  <c:v>1481.4814814814815</c:v>
                </c:pt>
                <c:pt idx="2">
                  <c:v>1382.9787234042553</c:v>
                </c:pt>
                <c:pt idx="3">
                  <c:v>886.07594936708858</c:v>
                </c:pt>
                <c:pt idx="4">
                  <c:v>1103.4482758620691</c:v>
                </c:pt>
                <c:pt idx="5">
                  <c:v>894.73684210526312</c:v>
                </c:pt>
                <c:pt idx="6">
                  <c:v>825.6880733944954</c:v>
                </c:pt>
                <c:pt idx="7">
                  <c:v>719.69696969696975</c:v>
                </c:pt>
                <c:pt idx="8">
                  <c:v>689.65517241379314</c:v>
                </c:pt>
                <c:pt idx="9">
                  <c:v>571.42857142857144</c:v>
                </c:pt>
                <c:pt idx="10">
                  <c:v>615.38461538461536</c:v>
                </c:pt>
                <c:pt idx="11">
                  <c:v>604.65116279069764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836-9147-BD63-07FBA5837F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20985728"/>
        <c:axId val="1520986624"/>
      </c:lineChart>
      <c:dateAx>
        <c:axId val="1520985728"/>
        <c:scaling>
          <c:orientation val="minMax"/>
        </c:scaling>
        <c:delete val="0"/>
        <c:axPos val="b"/>
        <c:numFmt formatCode="mmm\-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20986624"/>
        <c:crosses val="autoZero"/>
        <c:auto val="1"/>
        <c:lblOffset val="100"/>
        <c:baseTimeUnit val="months"/>
      </c:dateAx>
      <c:valAx>
        <c:axId val="1520986624"/>
        <c:scaling>
          <c:orientation val="minMax"/>
          <c:min val="40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b="1"/>
                  <a:t>Fully</a:t>
                </a:r>
                <a:r>
                  <a:rPr lang="en-GB" b="1" baseline="0"/>
                  <a:t> Loaded CAC</a:t>
                </a:r>
                <a:endParaRPr lang="en-GB" b="1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GB"/>
            </a:p>
          </c:txPr>
        </c:title>
        <c:numFmt formatCode="&quot;£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20985728"/>
        <c:crosses val="autoZero"/>
        <c:crossBetween val="between"/>
        <c:majorUnit val="400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'CAC Performance'!$C$2</c:f>
              <c:strCache>
                <c:ptCount val="1"/>
                <c:pt idx="0">
                  <c:v>Blended CAC</c:v>
                </c:pt>
              </c:strCache>
            </c:strRef>
          </c:tx>
          <c:spPr>
            <a:solidFill>
              <a:srgbClr val="FA7903"/>
            </a:solidFill>
            <a:ln>
              <a:noFill/>
            </a:ln>
            <a:effectLst/>
          </c:spPr>
          <c:invertIfNegative val="0"/>
          <c:cat>
            <c:numRef>
              <c:f>'CAC Performance'!$B$3:$B$14</c:f>
              <c:numCache>
                <c:formatCode>mmm\-yy</c:formatCode>
                <c:ptCount val="12"/>
                <c:pt idx="0">
                  <c:v>45658</c:v>
                </c:pt>
                <c:pt idx="1">
                  <c:v>45689</c:v>
                </c:pt>
                <c:pt idx="2">
                  <c:v>45717</c:v>
                </c:pt>
                <c:pt idx="3">
                  <c:v>45748</c:v>
                </c:pt>
                <c:pt idx="4">
                  <c:v>45778</c:v>
                </c:pt>
                <c:pt idx="5">
                  <c:v>45809</c:v>
                </c:pt>
                <c:pt idx="6">
                  <c:v>45839</c:v>
                </c:pt>
                <c:pt idx="7">
                  <c:v>45870</c:v>
                </c:pt>
                <c:pt idx="8">
                  <c:v>45901</c:v>
                </c:pt>
                <c:pt idx="9">
                  <c:v>45931</c:v>
                </c:pt>
                <c:pt idx="10">
                  <c:v>45962</c:v>
                </c:pt>
                <c:pt idx="11">
                  <c:v>45992</c:v>
                </c:pt>
              </c:numCache>
            </c:numRef>
          </c:cat>
          <c:val>
            <c:numRef>
              <c:f>'CAC Performance'!$C$3:$C$14</c:f>
              <c:numCache>
                <c:formatCode>"£"#,##0</c:formatCode>
                <c:ptCount val="12"/>
                <c:pt idx="0">
                  <c:v>250</c:v>
                </c:pt>
                <c:pt idx="1">
                  <c:v>617.28395061728395</c:v>
                </c:pt>
                <c:pt idx="2">
                  <c:v>638.29787234042556</c:v>
                </c:pt>
                <c:pt idx="3">
                  <c:v>443.03797468354429</c:v>
                </c:pt>
                <c:pt idx="4">
                  <c:v>537.93103448275861</c:v>
                </c:pt>
                <c:pt idx="5">
                  <c:v>421.05263157894734</c:v>
                </c:pt>
                <c:pt idx="6">
                  <c:v>403.66972477064218</c:v>
                </c:pt>
                <c:pt idx="7">
                  <c:v>378.78787878787881</c:v>
                </c:pt>
                <c:pt idx="8">
                  <c:v>379.31034482758622</c:v>
                </c:pt>
                <c:pt idx="9">
                  <c:v>314.28571428571428</c:v>
                </c:pt>
                <c:pt idx="10">
                  <c:v>358.97435897435895</c:v>
                </c:pt>
                <c:pt idx="11">
                  <c:v>348.83720930232556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81-9540-94E4-731783A7AC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12756928"/>
        <c:axId val="1512754240"/>
      </c:barChart>
      <c:dateAx>
        <c:axId val="1512756928"/>
        <c:scaling>
          <c:orientation val="minMax"/>
        </c:scaling>
        <c:delete val="0"/>
        <c:axPos val="b"/>
        <c:numFmt formatCode="mmm\-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12754240"/>
        <c:crosses val="autoZero"/>
        <c:auto val="1"/>
        <c:lblOffset val="100"/>
        <c:baseTimeUnit val="months"/>
      </c:dateAx>
      <c:valAx>
        <c:axId val="151275424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b="1"/>
                  <a:t>Blended CAC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&quot;£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127569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'Customers Performance'!$D$2</c:f>
              <c:strCache>
                <c:ptCount val="1"/>
                <c:pt idx="0">
                  <c:v>Paid New Customers </c:v>
                </c:pt>
              </c:strCache>
            </c:strRef>
          </c:tx>
          <c:spPr>
            <a:solidFill>
              <a:srgbClr val="FA7903"/>
            </a:solidFill>
            <a:ln>
              <a:noFill/>
            </a:ln>
            <a:effectLst/>
          </c:spPr>
          <c:invertIfNegative val="0"/>
          <c:cat>
            <c:numRef>
              <c:f>'Customers Performance'!$B$3:$B$14</c:f>
              <c:numCache>
                <c:formatCode>mmm\-yy</c:formatCode>
                <c:ptCount val="12"/>
                <c:pt idx="0">
                  <c:v>45658</c:v>
                </c:pt>
                <c:pt idx="1">
                  <c:v>45689</c:v>
                </c:pt>
                <c:pt idx="2">
                  <c:v>45717</c:v>
                </c:pt>
                <c:pt idx="3">
                  <c:v>45748</c:v>
                </c:pt>
                <c:pt idx="4">
                  <c:v>45778</c:v>
                </c:pt>
                <c:pt idx="5">
                  <c:v>45809</c:v>
                </c:pt>
                <c:pt idx="6">
                  <c:v>45839</c:v>
                </c:pt>
                <c:pt idx="7">
                  <c:v>45870</c:v>
                </c:pt>
                <c:pt idx="8">
                  <c:v>45901</c:v>
                </c:pt>
                <c:pt idx="9">
                  <c:v>45931</c:v>
                </c:pt>
                <c:pt idx="10">
                  <c:v>45962</c:v>
                </c:pt>
                <c:pt idx="11">
                  <c:v>45992</c:v>
                </c:pt>
              </c:numCache>
            </c:numRef>
          </c:cat>
          <c:val>
            <c:numRef>
              <c:f>'Customers Performance'!$D$3:$D$14</c:f>
              <c:numCache>
                <c:formatCode>#,##0</c:formatCode>
                <c:ptCount val="12"/>
                <c:pt idx="0">
                  <c:v>1350</c:v>
                </c:pt>
                <c:pt idx="1">
                  <c:v>1500</c:v>
                </c:pt>
                <c:pt idx="2">
                  <c:v>1750</c:v>
                </c:pt>
                <c:pt idx="3">
                  <c:v>3000</c:v>
                </c:pt>
                <c:pt idx="4">
                  <c:v>2750</c:v>
                </c:pt>
                <c:pt idx="5">
                  <c:v>3500</c:v>
                </c:pt>
                <c:pt idx="6">
                  <c:v>4000</c:v>
                </c:pt>
                <c:pt idx="7">
                  <c:v>5000</c:v>
                </c:pt>
                <c:pt idx="8">
                  <c:v>5500</c:v>
                </c:pt>
                <c:pt idx="9">
                  <c:v>6500</c:v>
                </c:pt>
                <c:pt idx="10">
                  <c:v>7250</c:v>
                </c:pt>
                <c:pt idx="11">
                  <c:v>8000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BD7-B84D-BC06-2F2F6B2D3A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47611199"/>
        <c:axId val="1147602239"/>
      </c:barChart>
      <c:lineChart>
        <c:grouping val="standard"/>
        <c:varyColors val="0"/>
        <c:ser>
          <c:idx val="1"/>
          <c:order val="1"/>
          <c:tx>
            <c:strRef>
              <c:f>'Customers Performance'!$H$2</c:f>
              <c:strCache>
                <c:ptCount val="1"/>
                <c:pt idx="0">
                  <c:v>% Paid New Customers</c:v>
                </c:pt>
              </c:strCache>
            </c:strRef>
          </c:tx>
          <c:spPr>
            <a:ln w="28575" cap="rnd">
              <a:solidFill>
                <a:srgbClr val="CB2332"/>
              </a:solidFill>
              <a:round/>
            </a:ln>
            <a:effectLst/>
          </c:spPr>
          <c:marker>
            <c:symbol val="none"/>
          </c:marker>
          <c:cat>
            <c:numRef>
              <c:f>'Customers Performance'!$B$3:$B$14</c:f>
              <c:numCache>
                <c:formatCode>mmm\-yy</c:formatCode>
                <c:ptCount val="12"/>
                <c:pt idx="0">
                  <c:v>45658</c:v>
                </c:pt>
                <c:pt idx="1">
                  <c:v>45689</c:v>
                </c:pt>
                <c:pt idx="2">
                  <c:v>45717</c:v>
                </c:pt>
                <c:pt idx="3">
                  <c:v>45748</c:v>
                </c:pt>
                <c:pt idx="4">
                  <c:v>45778</c:v>
                </c:pt>
                <c:pt idx="5">
                  <c:v>45809</c:v>
                </c:pt>
                <c:pt idx="6">
                  <c:v>45839</c:v>
                </c:pt>
                <c:pt idx="7">
                  <c:v>45870</c:v>
                </c:pt>
                <c:pt idx="8">
                  <c:v>45901</c:v>
                </c:pt>
                <c:pt idx="9">
                  <c:v>45931</c:v>
                </c:pt>
                <c:pt idx="10">
                  <c:v>45962</c:v>
                </c:pt>
                <c:pt idx="11">
                  <c:v>45992</c:v>
                </c:pt>
              </c:numCache>
            </c:numRef>
          </c:cat>
          <c:val>
            <c:numRef>
              <c:f>'Customers Performance'!$H$3:$H$14</c:f>
              <c:numCache>
                <c:formatCode>0%</c:formatCode>
                <c:ptCount val="12"/>
                <c:pt idx="0">
                  <c:v>0.84375</c:v>
                </c:pt>
                <c:pt idx="1">
                  <c:v>0.7407407407407407</c:v>
                </c:pt>
                <c:pt idx="2">
                  <c:v>0.74468085106382975</c:v>
                </c:pt>
                <c:pt idx="3">
                  <c:v>0.759493670886076</c:v>
                </c:pt>
                <c:pt idx="4">
                  <c:v>0.75862068965517238</c:v>
                </c:pt>
                <c:pt idx="5">
                  <c:v>0.73684210526315785</c:v>
                </c:pt>
                <c:pt idx="6">
                  <c:v>0.73394495412844041</c:v>
                </c:pt>
                <c:pt idx="7">
                  <c:v>0.75757575757575757</c:v>
                </c:pt>
                <c:pt idx="8">
                  <c:v>0.75862068965517238</c:v>
                </c:pt>
                <c:pt idx="9">
                  <c:v>0.74285714285714288</c:v>
                </c:pt>
                <c:pt idx="10">
                  <c:v>0.74358974358974361</c:v>
                </c:pt>
                <c:pt idx="11">
                  <c:v>0.7441860465116279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BD7-B84D-BC06-2F2F6B2D3A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47602687"/>
        <c:axId val="1147608063"/>
      </c:lineChart>
      <c:dateAx>
        <c:axId val="1147611199"/>
        <c:scaling>
          <c:orientation val="minMax"/>
        </c:scaling>
        <c:delete val="0"/>
        <c:axPos val="b"/>
        <c:numFmt formatCode="mmm\-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47602239"/>
        <c:crosses val="autoZero"/>
        <c:auto val="1"/>
        <c:lblOffset val="100"/>
        <c:baseTimeUnit val="months"/>
      </c:dateAx>
      <c:valAx>
        <c:axId val="1147602239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b="1"/>
                  <a:t>Paid</a:t>
                </a:r>
                <a:r>
                  <a:rPr lang="en-GB" b="1" baseline="0"/>
                  <a:t> New Customers </a:t>
                </a:r>
                <a:endParaRPr lang="en-GB" b="1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GB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47611199"/>
        <c:crosses val="autoZero"/>
        <c:crossBetween val="between"/>
      </c:valAx>
      <c:valAx>
        <c:axId val="1147608063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b="1"/>
                  <a:t>% Paid New Customers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47602687"/>
        <c:crosses val="max"/>
        <c:crossBetween val="between"/>
      </c:valAx>
      <c:dateAx>
        <c:axId val="1147602687"/>
        <c:scaling>
          <c:orientation val="minMax"/>
        </c:scaling>
        <c:delete val="1"/>
        <c:axPos val="b"/>
        <c:numFmt formatCode="mmm\-yy" sourceLinked="1"/>
        <c:majorTickMark val="none"/>
        <c:minorTickMark val="none"/>
        <c:tickLblPos val="nextTo"/>
        <c:crossAx val="1147608063"/>
        <c:crosses val="autoZero"/>
        <c:auto val="1"/>
        <c:lblOffset val="100"/>
        <c:baseTimeUnit val="months"/>
      </c:date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'Rev Per Customer Performance'!$C$2</c:f>
              <c:strCache>
                <c:ptCount val="1"/>
                <c:pt idx="0">
                  <c:v>Revenue Per Paid New Customer </c:v>
                </c:pt>
              </c:strCache>
            </c:strRef>
          </c:tx>
          <c:spPr>
            <a:solidFill>
              <a:srgbClr val="FA7903"/>
            </a:solidFill>
            <a:ln>
              <a:noFill/>
            </a:ln>
            <a:effectLst/>
          </c:spPr>
          <c:invertIfNegative val="0"/>
          <c:cat>
            <c:numRef>
              <c:f>'Rev Per Customer Performance'!$B$3:$B$14</c:f>
              <c:numCache>
                <c:formatCode>mmm\-yy</c:formatCode>
                <c:ptCount val="12"/>
                <c:pt idx="0">
                  <c:v>45658</c:v>
                </c:pt>
                <c:pt idx="1">
                  <c:v>45689</c:v>
                </c:pt>
                <c:pt idx="2">
                  <c:v>45717</c:v>
                </c:pt>
                <c:pt idx="3">
                  <c:v>45748</c:v>
                </c:pt>
                <c:pt idx="4">
                  <c:v>45778</c:v>
                </c:pt>
                <c:pt idx="5">
                  <c:v>45809</c:v>
                </c:pt>
                <c:pt idx="6">
                  <c:v>45839</c:v>
                </c:pt>
                <c:pt idx="7">
                  <c:v>45870</c:v>
                </c:pt>
                <c:pt idx="8">
                  <c:v>45901</c:v>
                </c:pt>
                <c:pt idx="9">
                  <c:v>45931</c:v>
                </c:pt>
                <c:pt idx="10">
                  <c:v>45962</c:v>
                </c:pt>
                <c:pt idx="11">
                  <c:v>45992</c:v>
                </c:pt>
              </c:numCache>
            </c:numRef>
          </c:cat>
          <c:val>
            <c:numRef>
              <c:f>'Rev Per Customer Performance'!$C$3:$C$14</c:f>
              <c:numCache>
                <c:formatCode>"£"#,##0</c:formatCode>
                <c:ptCount val="12"/>
                <c:pt idx="0">
                  <c:v>1296.2962962962963</c:v>
                </c:pt>
                <c:pt idx="1">
                  <c:v>2500</c:v>
                </c:pt>
                <c:pt idx="2">
                  <c:v>2000</c:v>
                </c:pt>
                <c:pt idx="3">
                  <c:v>1800</c:v>
                </c:pt>
                <c:pt idx="4">
                  <c:v>1909.090909090909</c:v>
                </c:pt>
                <c:pt idx="5">
                  <c:v>1614.2857142857142</c:v>
                </c:pt>
                <c:pt idx="6">
                  <c:v>1500</c:v>
                </c:pt>
                <c:pt idx="7">
                  <c:v>840</c:v>
                </c:pt>
                <c:pt idx="8">
                  <c:v>981.81818181818187</c:v>
                </c:pt>
                <c:pt idx="9">
                  <c:v>953.84615384615381</c:v>
                </c:pt>
                <c:pt idx="10">
                  <c:v>1034.4827586206898</c:v>
                </c:pt>
                <c:pt idx="11">
                  <c:v>1000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D1-FD4F-B4C0-B4623286FB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10631488"/>
        <c:axId val="1521418688"/>
      </c:barChart>
      <c:dateAx>
        <c:axId val="1510631488"/>
        <c:scaling>
          <c:orientation val="minMax"/>
        </c:scaling>
        <c:delete val="0"/>
        <c:axPos val="b"/>
        <c:numFmt formatCode="mmm\-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21418688"/>
        <c:crosses val="autoZero"/>
        <c:auto val="1"/>
        <c:lblOffset val="100"/>
        <c:baseTimeUnit val="months"/>
      </c:dateAx>
      <c:valAx>
        <c:axId val="152141868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b="1"/>
                  <a:t>Revenue Per Paid</a:t>
                </a:r>
                <a:r>
                  <a:rPr lang="en-GB" b="1" baseline="0"/>
                  <a:t> New Customer</a:t>
                </a:r>
                <a:endParaRPr lang="en-GB" b="1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GB"/>
            </a:p>
          </c:txPr>
        </c:title>
        <c:numFmt formatCode="&quot;£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106314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areaChart>
        <c:grouping val="standard"/>
        <c:varyColors val="0"/>
        <c:ser>
          <c:idx val="0"/>
          <c:order val="0"/>
          <c:tx>
            <c:strRef>
              <c:f>'LTV + CAC Performance'!$C$2</c:f>
              <c:strCache>
                <c:ptCount val="1"/>
                <c:pt idx="0">
                  <c:v>LTV</c:v>
                </c:pt>
              </c:strCache>
            </c:strRef>
          </c:tx>
          <c:spPr>
            <a:solidFill>
              <a:srgbClr val="FA7903"/>
            </a:solidFill>
            <a:ln>
              <a:noFill/>
            </a:ln>
            <a:effectLst/>
          </c:spPr>
          <c:cat>
            <c:numRef>
              <c:f>'LTV + CAC Performance'!$B$3:$B$14</c:f>
              <c:numCache>
                <c:formatCode>mmm\-yy</c:formatCode>
                <c:ptCount val="12"/>
                <c:pt idx="0">
                  <c:v>45658</c:v>
                </c:pt>
                <c:pt idx="1">
                  <c:v>45689</c:v>
                </c:pt>
                <c:pt idx="2">
                  <c:v>45717</c:v>
                </c:pt>
                <c:pt idx="3">
                  <c:v>45748</c:v>
                </c:pt>
                <c:pt idx="4">
                  <c:v>45778</c:v>
                </c:pt>
                <c:pt idx="5">
                  <c:v>45809</c:v>
                </c:pt>
                <c:pt idx="6">
                  <c:v>45839</c:v>
                </c:pt>
                <c:pt idx="7">
                  <c:v>45870</c:v>
                </c:pt>
                <c:pt idx="8">
                  <c:v>45901</c:v>
                </c:pt>
                <c:pt idx="9">
                  <c:v>45931</c:v>
                </c:pt>
                <c:pt idx="10">
                  <c:v>45962</c:v>
                </c:pt>
                <c:pt idx="11">
                  <c:v>45992</c:v>
                </c:pt>
              </c:numCache>
            </c:numRef>
          </c:cat>
          <c:val>
            <c:numRef>
              <c:f>'LTV + CAC Performance'!$C$3:$C$14</c:f>
              <c:numCache>
                <c:formatCode>"£"#,##0</c:formatCode>
                <c:ptCount val="12"/>
                <c:pt idx="0">
                  <c:v>1250</c:v>
                </c:pt>
                <c:pt idx="1">
                  <c:v>1500</c:v>
                </c:pt>
                <c:pt idx="2">
                  <c:v>1600</c:v>
                </c:pt>
                <c:pt idx="3">
                  <c:v>1650</c:v>
                </c:pt>
                <c:pt idx="4">
                  <c:v>1700</c:v>
                </c:pt>
                <c:pt idx="5">
                  <c:v>1950</c:v>
                </c:pt>
                <c:pt idx="6">
                  <c:v>2100</c:v>
                </c:pt>
                <c:pt idx="7">
                  <c:v>2300</c:v>
                </c:pt>
                <c:pt idx="8">
                  <c:v>2500</c:v>
                </c:pt>
                <c:pt idx="9">
                  <c:v>2500</c:v>
                </c:pt>
                <c:pt idx="10">
                  <c:v>2900</c:v>
                </c:pt>
                <c:pt idx="11">
                  <c:v>2900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063-2F42-AB53-6C71B6BB6A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39450944"/>
        <c:axId val="1521435520"/>
      </c:areaChart>
      <c:dateAx>
        <c:axId val="1539450944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21435520"/>
        <c:crosses val="autoZero"/>
        <c:auto val="1"/>
        <c:lblOffset val="100"/>
        <c:baseTimeUnit val="months"/>
      </c:dateAx>
      <c:valAx>
        <c:axId val="152143552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b="1"/>
                  <a:t>LTV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&quot;£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3945094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'Revenue Performance'!$B$4:$B$14</cx:f>
        <cx:lvl ptCount="11">
          <cx:pt idx="0">Feb-25</cx:pt>
          <cx:pt idx="1">Mar-25</cx:pt>
          <cx:pt idx="2">Apr-25</cx:pt>
          <cx:pt idx="3">May-25</cx:pt>
          <cx:pt idx="4">Jun-25</cx:pt>
          <cx:pt idx="5">Jul-25</cx:pt>
          <cx:pt idx="6">Aug-25</cx:pt>
          <cx:pt idx="7">Sep-25</cx:pt>
          <cx:pt idx="8">Oct-25</cx:pt>
          <cx:pt idx="9">Nov-25</cx:pt>
          <cx:pt idx="10">Dec-25</cx:pt>
        </cx:lvl>
      </cx:strDim>
      <cx:numDim type="val">
        <cx:f>'Revenue Performance'!$F$4:$F$14</cx:f>
        <cx:lvl ptCount="11" formatCode="0%">
          <cx:pt idx="0">1.1428571428571428</cx:pt>
          <cx:pt idx="1">-0.066666666666666666</cx:pt>
          <cx:pt idx="2">0.54285714285714282</cx:pt>
          <cx:pt idx="3">-0.027777777777777776</cx:pt>
          <cx:pt idx="4">0.076190476190476197</cx:pt>
          <cx:pt idx="5">0.061946902654867256</cx:pt>
          <cx:pt idx="6">-0.29999999999999999</cx:pt>
          <cx:pt idx="7">0.2857142857142857</cx:pt>
          <cx:pt idx="8">0.14814814814814814</cx:pt>
          <cx:pt idx="9">0.20967741935483872</cx:pt>
          <cx:pt idx="10">0.066666666666666666</cx:pt>
        </cx:lvl>
      </cx:numDim>
    </cx:data>
  </cx:chartData>
  <cx:chart>
    <cx:plotArea>
      <cx:plotAreaRegion>
        <cx:series layoutId="waterfall" uniqueId="{EAC89EDA-8FFC-594D-A52E-5D8BE52EA6C5}">
          <cx:tx>
            <cx:txData>
              <cx:f>'Revenue Performance'!$F$2:$F$3</cx:f>
              <cx:v>MoM Changes </cx:v>
            </cx:txData>
          </cx:tx>
          <cx:spPr>
            <a:solidFill>
              <a:schemeClr val="accent5"/>
            </a:solidFill>
          </cx:spPr>
          <cx:dataLabels pos="outEnd">
            <cx:visibility seriesName="0" categoryName="0" value="1"/>
          </cx:dataLabels>
          <cx:dataId val="0"/>
          <cx:layoutPr>
            <cx:subtotals/>
          </cx:layoutPr>
        </cx:series>
      </cx:plotAreaRegion>
      <cx:axis id="0">
        <cx:catScaling gapWidth="0.5"/>
        <cx:tickLabels/>
      </cx:axis>
      <cx:axis id="1">
        <cx:valScaling/>
        <cx:title>
          <cx:tx>
            <cx:txData>
              <cx:v>% QoQ Changes</cx:v>
            </cx:txData>
          </cx:tx>
          <cx:txPr>
            <a:bodyPr spcFirstLastPara="1" vertOverflow="ellipsis" horzOverflow="overflow" wrap="square" lIns="0" tIns="0" rIns="0" bIns="0" anchor="ctr" anchorCtr="1"/>
            <a:lstStyle/>
            <a:p>
              <a:pPr algn="ctr" rtl="0">
                <a:defRPr/>
              </a:pPr>
              <a:r>
                <a:rPr lang="en-GB" sz="900" b="1" i="0" u="none" strike="noStrike" baseline="0">
                  <a:solidFill>
                    <a:srgbClr val="000000">
                      <a:lumMod val="65000"/>
                      <a:lumOff val="35000"/>
                    </a:srgbClr>
                  </a:solidFill>
                  <a:latin typeface="Arial"/>
                  <a:cs typeface="Arial"/>
                </a:rPr>
                <a:t>% QoQ Changes</a:t>
              </a:r>
            </a:p>
          </cx:txPr>
        </cx:title>
        <cx:tickLabels/>
      </cx:axis>
    </cx:plotArea>
    <cx:legend pos="t" align="ctr" overlay="0"/>
  </cx:chart>
  <cx:clrMapOvr bg1="lt1" tx1="dk1" bg2="lt2" tx2="dk2" accent1="accent1" accent2="accent2" accent3="accent3" accent4="accent4" accent5="accent5" accent6="accent6" hlink="hlink" folHlink="folHlink"/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39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FB0A55E-7944-F243-88FF-1BA4A2C21B55}" type="doc">
      <dgm:prSet loTypeId="urn:microsoft.com/office/officeart/2005/8/layout/process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187A6A53-0E67-AA45-8758-0BB73CBBAAE6}">
      <dgm:prSet phldrT="[Text]"/>
      <dgm:spPr/>
      <dgm:t>
        <a:bodyPr/>
        <a:lstStyle/>
        <a:p>
          <a:r>
            <a:rPr lang="en-GB" dirty="0"/>
            <a:t>Update Master All Data tab in Excel</a:t>
          </a:r>
        </a:p>
      </dgm:t>
    </dgm:pt>
    <dgm:pt modelId="{521F108A-3539-F940-9CCA-F1798499B3D5}" type="parTrans" cxnId="{B3C84143-3346-4749-87F0-D8B7CC381258}">
      <dgm:prSet/>
      <dgm:spPr/>
      <dgm:t>
        <a:bodyPr/>
        <a:lstStyle/>
        <a:p>
          <a:endParaRPr lang="en-GB"/>
        </a:p>
      </dgm:t>
    </dgm:pt>
    <dgm:pt modelId="{230EBCEE-2A73-7E44-A469-10A38984D00D}" type="sibTrans" cxnId="{B3C84143-3346-4749-87F0-D8B7CC381258}">
      <dgm:prSet/>
      <dgm:spPr>
        <a:solidFill>
          <a:schemeClr val="accent2"/>
        </a:solidFill>
      </dgm:spPr>
      <dgm:t>
        <a:bodyPr/>
        <a:lstStyle/>
        <a:p>
          <a:endParaRPr lang="en-GB"/>
        </a:p>
      </dgm:t>
    </dgm:pt>
    <dgm:pt modelId="{0B434F7A-FF5F-8249-9226-1FA2911766DE}">
      <dgm:prSet phldrT="[Text]"/>
      <dgm:spPr>
        <a:solidFill>
          <a:schemeClr val="accent3"/>
        </a:solidFill>
      </dgm:spPr>
      <dgm:t>
        <a:bodyPr/>
        <a:lstStyle/>
        <a:p>
          <a:r>
            <a:rPr lang="en-GB" dirty="0"/>
            <a:t>Charts in PowerPoint should update auto but validate the changes can be seen</a:t>
          </a:r>
        </a:p>
      </dgm:t>
    </dgm:pt>
    <dgm:pt modelId="{DBCBD73B-085F-D246-91FD-E354BD73BF7A}" type="parTrans" cxnId="{ADD24FC5-9415-7446-8D64-1D9F93556793}">
      <dgm:prSet/>
      <dgm:spPr/>
      <dgm:t>
        <a:bodyPr/>
        <a:lstStyle/>
        <a:p>
          <a:endParaRPr lang="en-GB"/>
        </a:p>
      </dgm:t>
    </dgm:pt>
    <dgm:pt modelId="{40E98BAF-CC0B-3F44-B3DE-A9474C773B58}" type="sibTrans" cxnId="{ADD24FC5-9415-7446-8D64-1D9F93556793}">
      <dgm:prSet/>
      <dgm:spPr>
        <a:solidFill>
          <a:schemeClr val="accent2"/>
        </a:solidFill>
      </dgm:spPr>
      <dgm:t>
        <a:bodyPr/>
        <a:lstStyle/>
        <a:p>
          <a:endParaRPr lang="en-GB"/>
        </a:p>
      </dgm:t>
    </dgm:pt>
    <dgm:pt modelId="{0B1C460F-87A1-9443-9DC9-C360BC696850}">
      <dgm:prSet phldrT="[Text]"/>
      <dgm:spPr/>
      <dgm:t>
        <a:bodyPr/>
        <a:lstStyle/>
        <a:p>
          <a:r>
            <a:rPr lang="en-GB" dirty="0"/>
            <a:t>In Excel add additional data in all the tabs + update chart selection to add new data</a:t>
          </a:r>
        </a:p>
      </dgm:t>
    </dgm:pt>
    <dgm:pt modelId="{7E34DB64-6727-114E-8263-E67C50A03F6D}" type="sibTrans" cxnId="{84885EC7-3AEF-2445-BBFB-2DB2B88BA6F7}">
      <dgm:prSet/>
      <dgm:spPr>
        <a:solidFill>
          <a:schemeClr val="accent2"/>
        </a:solidFill>
      </dgm:spPr>
      <dgm:t>
        <a:bodyPr/>
        <a:lstStyle/>
        <a:p>
          <a:endParaRPr lang="en-GB"/>
        </a:p>
      </dgm:t>
    </dgm:pt>
    <dgm:pt modelId="{9E4E6440-38E8-534A-AC74-1CC8DC940D74}" type="parTrans" cxnId="{84885EC7-3AEF-2445-BBFB-2DB2B88BA6F7}">
      <dgm:prSet/>
      <dgm:spPr/>
      <dgm:t>
        <a:bodyPr/>
        <a:lstStyle/>
        <a:p>
          <a:endParaRPr lang="en-GB"/>
        </a:p>
      </dgm:t>
    </dgm:pt>
    <dgm:pt modelId="{508D41F1-3467-384F-B06D-74AF7CF73147}">
      <dgm:prSet phldrT="[Text]"/>
      <dgm:spPr>
        <a:solidFill>
          <a:schemeClr val="accent3"/>
        </a:solidFill>
      </dgm:spPr>
      <dgm:t>
        <a:bodyPr/>
        <a:lstStyle/>
        <a:p>
          <a:r>
            <a:rPr lang="en-GB" dirty="0"/>
            <a:t>In PowerPoint update summary + recommendations, risk and opportunities slides </a:t>
          </a:r>
        </a:p>
      </dgm:t>
    </dgm:pt>
    <dgm:pt modelId="{B7F8BCB7-A567-5A43-831D-78B50F5C45FF}" type="parTrans" cxnId="{3B80B3DC-DAF1-5F41-9F3B-30223A4EE79C}">
      <dgm:prSet/>
      <dgm:spPr/>
      <dgm:t>
        <a:bodyPr/>
        <a:lstStyle/>
        <a:p>
          <a:endParaRPr lang="en-GB"/>
        </a:p>
      </dgm:t>
    </dgm:pt>
    <dgm:pt modelId="{3C092E7F-08C1-3440-B9DC-D99D512F1347}" type="sibTrans" cxnId="{3B80B3DC-DAF1-5F41-9F3B-30223A4EE79C}">
      <dgm:prSet/>
      <dgm:spPr/>
      <dgm:t>
        <a:bodyPr/>
        <a:lstStyle/>
        <a:p>
          <a:endParaRPr lang="en-GB"/>
        </a:p>
      </dgm:t>
    </dgm:pt>
    <dgm:pt modelId="{264CBE29-11A9-A44D-B9CC-F608AAF23AEC}" type="pres">
      <dgm:prSet presAssocID="{DFB0A55E-7944-F243-88FF-1BA4A2C21B55}" presName="Name0" presStyleCnt="0">
        <dgm:presLayoutVars>
          <dgm:dir/>
          <dgm:resizeHandles val="exact"/>
        </dgm:presLayoutVars>
      </dgm:prSet>
      <dgm:spPr/>
    </dgm:pt>
    <dgm:pt modelId="{60162147-EEBB-1E46-9FCB-13AECACDACF5}" type="pres">
      <dgm:prSet presAssocID="{187A6A53-0E67-AA45-8758-0BB73CBBAAE6}" presName="node" presStyleLbl="node1" presStyleIdx="0" presStyleCnt="4">
        <dgm:presLayoutVars>
          <dgm:bulletEnabled val="1"/>
        </dgm:presLayoutVars>
      </dgm:prSet>
      <dgm:spPr/>
    </dgm:pt>
    <dgm:pt modelId="{D4E837B3-643C-2C4B-B810-94791DC18766}" type="pres">
      <dgm:prSet presAssocID="{230EBCEE-2A73-7E44-A469-10A38984D00D}" presName="sibTrans" presStyleLbl="sibTrans2D1" presStyleIdx="0" presStyleCnt="3"/>
      <dgm:spPr/>
    </dgm:pt>
    <dgm:pt modelId="{C51C09F1-D18B-0743-9CFE-7693C5A4A48E}" type="pres">
      <dgm:prSet presAssocID="{230EBCEE-2A73-7E44-A469-10A38984D00D}" presName="connectorText" presStyleLbl="sibTrans2D1" presStyleIdx="0" presStyleCnt="3"/>
      <dgm:spPr/>
    </dgm:pt>
    <dgm:pt modelId="{B1E30463-85D5-B64E-9EDF-35A47F3F3646}" type="pres">
      <dgm:prSet presAssocID="{0B1C460F-87A1-9443-9DC9-C360BC696850}" presName="node" presStyleLbl="node1" presStyleIdx="1" presStyleCnt="4">
        <dgm:presLayoutVars>
          <dgm:bulletEnabled val="1"/>
        </dgm:presLayoutVars>
      </dgm:prSet>
      <dgm:spPr/>
    </dgm:pt>
    <dgm:pt modelId="{643C43B0-231B-E540-A7B3-39415F61352A}" type="pres">
      <dgm:prSet presAssocID="{7E34DB64-6727-114E-8263-E67C50A03F6D}" presName="sibTrans" presStyleLbl="sibTrans2D1" presStyleIdx="1" presStyleCnt="3"/>
      <dgm:spPr/>
    </dgm:pt>
    <dgm:pt modelId="{3ED11E23-6C8B-BA43-8654-EE2FC4794607}" type="pres">
      <dgm:prSet presAssocID="{7E34DB64-6727-114E-8263-E67C50A03F6D}" presName="connectorText" presStyleLbl="sibTrans2D1" presStyleIdx="1" presStyleCnt="3"/>
      <dgm:spPr/>
    </dgm:pt>
    <dgm:pt modelId="{1CDEEBFD-1BB3-0F42-9849-B6E0825BF85D}" type="pres">
      <dgm:prSet presAssocID="{0B434F7A-FF5F-8249-9226-1FA2911766DE}" presName="node" presStyleLbl="node1" presStyleIdx="2" presStyleCnt="4">
        <dgm:presLayoutVars>
          <dgm:bulletEnabled val="1"/>
        </dgm:presLayoutVars>
      </dgm:prSet>
      <dgm:spPr/>
    </dgm:pt>
    <dgm:pt modelId="{85E92908-EB35-3545-980A-8A39CBB824A8}" type="pres">
      <dgm:prSet presAssocID="{40E98BAF-CC0B-3F44-B3DE-A9474C773B58}" presName="sibTrans" presStyleLbl="sibTrans2D1" presStyleIdx="2" presStyleCnt="3"/>
      <dgm:spPr/>
    </dgm:pt>
    <dgm:pt modelId="{31F4A7AC-1AD3-5F42-98AB-58CC6D6ADAB6}" type="pres">
      <dgm:prSet presAssocID="{40E98BAF-CC0B-3F44-B3DE-A9474C773B58}" presName="connectorText" presStyleLbl="sibTrans2D1" presStyleIdx="2" presStyleCnt="3"/>
      <dgm:spPr/>
    </dgm:pt>
    <dgm:pt modelId="{90F4AC05-D2F5-0041-A4C5-A6585EFD069E}" type="pres">
      <dgm:prSet presAssocID="{508D41F1-3467-384F-B06D-74AF7CF73147}" presName="node" presStyleLbl="node1" presStyleIdx="3" presStyleCnt="4">
        <dgm:presLayoutVars>
          <dgm:bulletEnabled val="1"/>
        </dgm:presLayoutVars>
      </dgm:prSet>
      <dgm:spPr/>
    </dgm:pt>
  </dgm:ptLst>
  <dgm:cxnLst>
    <dgm:cxn modelId="{EB2B8601-7289-5D45-A809-A3D68C84896F}" type="presOf" srcId="{7E34DB64-6727-114E-8263-E67C50A03F6D}" destId="{643C43B0-231B-E540-A7B3-39415F61352A}" srcOrd="0" destOrd="0" presId="urn:microsoft.com/office/officeart/2005/8/layout/process1"/>
    <dgm:cxn modelId="{E82FB812-40F0-F343-ACCA-BD61B5AF9238}" type="presOf" srcId="{DFB0A55E-7944-F243-88FF-1BA4A2C21B55}" destId="{264CBE29-11A9-A44D-B9CC-F608AAF23AEC}" srcOrd="0" destOrd="0" presId="urn:microsoft.com/office/officeart/2005/8/layout/process1"/>
    <dgm:cxn modelId="{55EB4B33-51EF-0047-BEF9-537775AFD3FF}" type="presOf" srcId="{7E34DB64-6727-114E-8263-E67C50A03F6D}" destId="{3ED11E23-6C8B-BA43-8654-EE2FC4794607}" srcOrd="1" destOrd="0" presId="urn:microsoft.com/office/officeart/2005/8/layout/process1"/>
    <dgm:cxn modelId="{B3C84143-3346-4749-87F0-D8B7CC381258}" srcId="{DFB0A55E-7944-F243-88FF-1BA4A2C21B55}" destId="{187A6A53-0E67-AA45-8758-0BB73CBBAAE6}" srcOrd="0" destOrd="0" parTransId="{521F108A-3539-F940-9CCA-F1798499B3D5}" sibTransId="{230EBCEE-2A73-7E44-A469-10A38984D00D}"/>
    <dgm:cxn modelId="{C0F04E5F-9231-9243-AED2-700AD61A55A8}" type="presOf" srcId="{230EBCEE-2A73-7E44-A469-10A38984D00D}" destId="{C51C09F1-D18B-0743-9CFE-7693C5A4A48E}" srcOrd="1" destOrd="0" presId="urn:microsoft.com/office/officeart/2005/8/layout/process1"/>
    <dgm:cxn modelId="{9A5EF76E-1403-8F4A-B70F-4663264181D6}" type="presOf" srcId="{0B434F7A-FF5F-8249-9226-1FA2911766DE}" destId="{1CDEEBFD-1BB3-0F42-9849-B6E0825BF85D}" srcOrd="0" destOrd="0" presId="urn:microsoft.com/office/officeart/2005/8/layout/process1"/>
    <dgm:cxn modelId="{6DE16987-71D1-8C41-AE02-E494CDDD8027}" type="presOf" srcId="{508D41F1-3467-384F-B06D-74AF7CF73147}" destId="{90F4AC05-D2F5-0041-A4C5-A6585EFD069E}" srcOrd="0" destOrd="0" presId="urn:microsoft.com/office/officeart/2005/8/layout/process1"/>
    <dgm:cxn modelId="{77110EA5-C3E4-5C48-9B34-41DA9AB93EBE}" type="presOf" srcId="{40E98BAF-CC0B-3F44-B3DE-A9474C773B58}" destId="{31F4A7AC-1AD3-5F42-98AB-58CC6D6ADAB6}" srcOrd="1" destOrd="0" presId="urn:microsoft.com/office/officeart/2005/8/layout/process1"/>
    <dgm:cxn modelId="{FC59D7AC-F465-E848-83CF-DCA6C46C2205}" type="presOf" srcId="{0B1C460F-87A1-9443-9DC9-C360BC696850}" destId="{B1E30463-85D5-B64E-9EDF-35A47F3F3646}" srcOrd="0" destOrd="0" presId="urn:microsoft.com/office/officeart/2005/8/layout/process1"/>
    <dgm:cxn modelId="{640B0CC4-FDAD-5541-ABDD-E0D022FD8BB8}" type="presOf" srcId="{187A6A53-0E67-AA45-8758-0BB73CBBAAE6}" destId="{60162147-EEBB-1E46-9FCB-13AECACDACF5}" srcOrd="0" destOrd="0" presId="urn:microsoft.com/office/officeart/2005/8/layout/process1"/>
    <dgm:cxn modelId="{8DC01BC5-027C-7D4E-BE6C-B88D4861D16A}" type="presOf" srcId="{40E98BAF-CC0B-3F44-B3DE-A9474C773B58}" destId="{85E92908-EB35-3545-980A-8A39CBB824A8}" srcOrd="0" destOrd="0" presId="urn:microsoft.com/office/officeart/2005/8/layout/process1"/>
    <dgm:cxn modelId="{ADD24FC5-9415-7446-8D64-1D9F93556793}" srcId="{DFB0A55E-7944-F243-88FF-1BA4A2C21B55}" destId="{0B434F7A-FF5F-8249-9226-1FA2911766DE}" srcOrd="2" destOrd="0" parTransId="{DBCBD73B-085F-D246-91FD-E354BD73BF7A}" sibTransId="{40E98BAF-CC0B-3F44-B3DE-A9474C773B58}"/>
    <dgm:cxn modelId="{84885EC7-3AEF-2445-BBFB-2DB2B88BA6F7}" srcId="{DFB0A55E-7944-F243-88FF-1BA4A2C21B55}" destId="{0B1C460F-87A1-9443-9DC9-C360BC696850}" srcOrd="1" destOrd="0" parTransId="{9E4E6440-38E8-534A-AC74-1CC8DC940D74}" sibTransId="{7E34DB64-6727-114E-8263-E67C50A03F6D}"/>
    <dgm:cxn modelId="{4465F5D4-ECFE-1E4F-BEE0-E8FCCF231C83}" type="presOf" srcId="{230EBCEE-2A73-7E44-A469-10A38984D00D}" destId="{D4E837B3-643C-2C4B-B810-94791DC18766}" srcOrd="0" destOrd="0" presId="urn:microsoft.com/office/officeart/2005/8/layout/process1"/>
    <dgm:cxn modelId="{3B80B3DC-DAF1-5F41-9F3B-30223A4EE79C}" srcId="{DFB0A55E-7944-F243-88FF-1BA4A2C21B55}" destId="{508D41F1-3467-384F-B06D-74AF7CF73147}" srcOrd="3" destOrd="0" parTransId="{B7F8BCB7-A567-5A43-831D-78B50F5C45FF}" sibTransId="{3C092E7F-08C1-3440-B9DC-D99D512F1347}"/>
    <dgm:cxn modelId="{58088264-8C33-3644-AA17-F2212FE143FE}" type="presParOf" srcId="{264CBE29-11A9-A44D-B9CC-F608AAF23AEC}" destId="{60162147-EEBB-1E46-9FCB-13AECACDACF5}" srcOrd="0" destOrd="0" presId="urn:microsoft.com/office/officeart/2005/8/layout/process1"/>
    <dgm:cxn modelId="{3846DB2F-4B4B-3B4F-AC71-2421292DBB85}" type="presParOf" srcId="{264CBE29-11A9-A44D-B9CC-F608AAF23AEC}" destId="{D4E837B3-643C-2C4B-B810-94791DC18766}" srcOrd="1" destOrd="0" presId="urn:microsoft.com/office/officeart/2005/8/layout/process1"/>
    <dgm:cxn modelId="{9A4ECD14-A458-3F42-B973-C62D980F4716}" type="presParOf" srcId="{D4E837B3-643C-2C4B-B810-94791DC18766}" destId="{C51C09F1-D18B-0743-9CFE-7693C5A4A48E}" srcOrd="0" destOrd="0" presId="urn:microsoft.com/office/officeart/2005/8/layout/process1"/>
    <dgm:cxn modelId="{99AABB52-4311-3D40-92CB-5D2CBD442CCD}" type="presParOf" srcId="{264CBE29-11A9-A44D-B9CC-F608AAF23AEC}" destId="{B1E30463-85D5-B64E-9EDF-35A47F3F3646}" srcOrd="2" destOrd="0" presId="urn:microsoft.com/office/officeart/2005/8/layout/process1"/>
    <dgm:cxn modelId="{762B4271-5F3E-1D4F-A8E5-A4ECDF0486E5}" type="presParOf" srcId="{264CBE29-11A9-A44D-B9CC-F608AAF23AEC}" destId="{643C43B0-231B-E540-A7B3-39415F61352A}" srcOrd="3" destOrd="0" presId="urn:microsoft.com/office/officeart/2005/8/layout/process1"/>
    <dgm:cxn modelId="{3B208FEA-F428-5044-A1F2-1C9FF3280733}" type="presParOf" srcId="{643C43B0-231B-E540-A7B3-39415F61352A}" destId="{3ED11E23-6C8B-BA43-8654-EE2FC4794607}" srcOrd="0" destOrd="0" presId="urn:microsoft.com/office/officeart/2005/8/layout/process1"/>
    <dgm:cxn modelId="{CE1048B3-E626-FB45-8AA8-CBCEC73AB608}" type="presParOf" srcId="{264CBE29-11A9-A44D-B9CC-F608AAF23AEC}" destId="{1CDEEBFD-1BB3-0F42-9849-B6E0825BF85D}" srcOrd="4" destOrd="0" presId="urn:microsoft.com/office/officeart/2005/8/layout/process1"/>
    <dgm:cxn modelId="{B65DAA62-5DD4-EA40-A962-16173F55366B}" type="presParOf" srcId="{264CBE29-11A9-A44D-B9CC-F608AAF23AEC}" destId="{85E92908-EB35-3545-980A-8A39CBB824A8}" srcOrd="5" destOrd="0" presId="urn:microsoft.com/office/officeart/2005/8/layout/process1"/>
    <dgm:cxn modelId="{C17F2A17-1C7A-D841-8DB5-3BB70DED96B8}" type="presParOf" srcId="{85E92908-EB35-3545-980A-8A39CBB824A8}" destId="{31F4A7AC-1AD3-5F42-98AB-58CC6D6ADAB6}" srcOrd="0" destOrd="0" presId="urn:microsoft.com/office/officeart/2005/8/layout/process1"/>
    <dgm:cxn modelId="{CBB1932C-EF01-D64E-ABCD-E90A3CFCCAAA}" type="presParOf" srcId="{264CBE29-11A9-A44D-B9CC-F608AAF23AEC}" destId="{90F4AC05-D2F5-0041-A4C5-A6585EFD069E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162147-EEBB-1E46-9FCB-13AECACDACF5}">
      <dsp:nvSpPr>
        <dsp:cNvPr id="0" name=""/>
        <dsp:cNvSpPr/>
      </dsp:nvSpPr>
      <dsp:spPr>
        <a:xfrm>
          <a:off x="3571" y="2218861"/>
          <a:ext cx="1561703" cy="9809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Update Master All Data tab in Excel</a:t>
          </a:r>
        </a:p>
      </dsp:txBody>
      <dsp:txXfrm>
        <a:off x="32302" y="2247592"/>
        <a:ext cx="1504241" cy="923482"/>
      </dsp:txXfrm>
    </dsp:sp>
    <dsp:sp modelId="{D4E837B3-643C-2C4B-B810-94791DC18766}">
      <dsp:nvSpPr>
        <dsp:cNvPr id="0" name=""/>
        <dsp:cNvSpPr/>
      </dsp:nvSpPr>
      <dsp:spPr>
        <a:xfrm>
          <a:off x="1721445" y="2515682"/>
          <a:ext cx="331081" cy="3873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000" kern="1200"/>
        </a:p>
      </dsp:txBody>
      <dsp:txXfrm>
        <a:off x="1721445" y="2593142"/>
        <a:ext cx="231757" cy="232382"/>
      </dsp:txXfrm>
    </dsp:sp>
    <dsp:sp modelId="{B1E30463-85D5-B64E-9EDF-35A47F3F3646}">
      <dsp:nvSpPr>
        <dsp:cNvPr id="0" name=""/>
        <dsp:cNvSpPr/>
      </dsp:nvSpPr>
      <dsp:spPr>
        <a:xfrm>
          <a:off x="2189956" y="2218861"/>
          <a:ext cx="1561703" cy="9809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In Excel add additional data in all the tabs + update chart selection to add new data</a:t>
          </a:r>
        </a:p>
      </dsp:txBody>
      <dsp:txXfrm>
        <a:off x="2218687" y="2247592"/>
        <a:ext cx="1504241" cy="923482"/>
      </dsp:txXfrm>
    </dsp:sp>
    <dsp:sp modelId="{643C43B0-231B-E540-A7B3-39415F61352A}">
      <dsp:nvSpPr>
        <dsp:cNvPr id="0" name=""/>
        <dsp:cNvSpPr/>
      </dsp:nvSpPr>
      <dsp:spPr>
        <a:xfrm>
          <a:off x="3907829" y="2515682"/>
          <a:ext cx="331081" cy="3873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000" kern="1200"/>
        </a:p>
      </dsp:txBody>
      <dsp:txXfrm>
        <a:off x="3907829" y="2593142"/>
        <a:ext cx="231757" cy="232382"/>
      </dsp:txXfrm>
    </dsp:sp>
    <dsp:sp modelId="{1CDEEBFD-1BB3-0F42-9849-B6E0825BF85D}">
      <dsp:nvSpPr>
        <dsp:cNvPr id="0" name=""/>
        <dsp:cNvSpPr/>
      </dsp:nvSpPr>
      <dsp:spPr>
        <a:xfrm>
          <a:off x="4376340" y="2218861"/>
          <a:ext cx="1561703" cy="980944"/>
        </a:xfrm>
        <a:prstGeom prst="roundRect">
          <a:avLst>
            <a:gd name="adj" fmla="val 10000"/>
          </a:avLst>
        </a:prstGeom>
        <a:solidFill>
          <a:schemeClr val="accent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Charts in PowerPoint should update auto but validate the changes can be seen</a:t>
          </a:r>
        </a:p>
      </dsp:txBody>
      <dsp:txXfrm>
        <a:off x="4405071" y="2247592"/>
        <a:ext cx="1504241" cy="923482"/>
      </dsp:txXfrm>
    </dsp:sp>
    <dsp:sp modelId="{85E92908-EB35-3545-980A-8A39CBB824A8}">
      <dsp:nvSpPr>
        <dsp:cNvPr id="0" name=""/>
        <dsp:cNvSpPr/>
      </dsp:nvSpPr>
      <dsp:spPr>
        <a:xfrm>
          <a:off x="6094214" y="2515682"/>
          <a:ext cx="331081" cy="3873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000" kern="1200"/>
        </a:p>
      </dsp:txBody>
      <dsp:txXfrm>
        <a:off x="6094214" y="2593142"/>
        <a:ext cx="231757" cy="232382"/>
      </dsp:txXfrm>
    </dsp:sp>
    <dsp:sp modelId="{90F4AC05-D2F5-0041-A4C5-A6585EFD069E}">
      <dsp:nvSpPr>
        <dsp:cNvPr id="0" name=""/>
        <dsp:cNvSpPr/>
      </dsp:nvSpPr>
      <dsp:spPr>
        <a:xfrm>
          <a:off x="6562724" y="2218861"/>
          <a:ext cx="1561703" cy="980944"/>
        </a:xfrm>
        <a:prstGeom prst="roundRect">
          <a:avLst>
            <a:gd name="adj" fmla="val 10000"/>
          </a:avLst>
        </a:prstGeom>
        <a:solidFill>
          <a:schemeClr val="accent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In PowerPoint update summary + recommendations, risk and opportunities slides </a:t>
          </a:r>
        </a:p>
      </dsp:txBody>
      <dsp:txXfrm>
        <a:off x="6591455" y="2247592"/>
        <a:ext cx="1504241" cy="9234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C14E3B2-7744-785A-F672-03CE8419E86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42F3ED-18B1-5F6E-0612-36A3016981F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5102C7-36BA-E54B-92BA-79DFF02CCB55}" type="datetimeFigureOut">
              <a:rPr lang="en-US" smtClean="0"/>
              <a:t>5/10/26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CB5612-85F6-B9F7-352A-E6D4D510539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693768-EF11-D20B-0CB4-6388130B150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465422-142E-984C-A576-60BC5E3F8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1566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BC322C-EFB2-4BA2-9901-A9E58686C41E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3386C2-57A9-4280-8BDE-D54FF86775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067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772DC2-AB55-638F-88E4-AB4E11A4FC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A1725D3-0CD5-A6E3-AEDE-F35B4DD78A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B848AD5-76DF-F27C-2A73-63E0D99FCA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Excel Tab - Revenue Performance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6696AA-AA3B-1560-6E9F-A2E44719467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3386C2-57A9-4280-8BDE-D54FF8677589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68528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Data Source: Excel Tab - Rev Per Customer Performance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3386C2-57A9-4280-8BDE-D54FF8677589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26549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Data Source: Excel Tab - LTV + CAC Performance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3386C2-57A9-4280-8BDE-D54FF8677589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44566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Data Source: Excel Tab - Revenue Performance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3386C2-57A9-4280-8BDE-D54FF8677589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1274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Data Source: Excel Tab - Customers Performance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3386C2-57A9-4280-8BDE-D54FF8677589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35865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Data Source: Excel Tab - Customers Performance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3386C2-57A9-4280-8BDE-D54FF8677589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04246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Data Source: Excel Tab - Investment Performance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3386C2-57A9-4280-8BDE-D54FF8677589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658460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Data Source: Excel Tab - Rev Per Customer Performance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3386C2-57A9-4280-8BDE-D54FF8677589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886268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470882-5207-8C32-7DB6-E6BDE692F7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D45F6DC-50AA-3D4C-0E29-3CA57971E4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2FFF6D0-BCF3-C329-C797-58F0154543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Data Source: Excel Tab - Revenue Performance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5E29D0-DCB0-0038-2278-32817862CC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3386C2-57A9-4280-8BDE-D54FF8677589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343687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67136C-259E-2F81-C421-FEEB7BAD7D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95C6C15-1CF3-F95B-97F3-534101F4B1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1E82B8-86F4-C442-D4C6-A5AE1300CFC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Excel Tab - Revenue Performance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4AF2CB-E52F-CA76-A6D5-B84D5661DA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3386C2-57A9-4280-8BDE-D54FF8677589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095308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D8757A-91A5-B3AE-9060-06692DE981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2BF4F61-D0BD-11B4-5452-4E8B12FC67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47A2F02-B9DA-6CD4-C2E7-5650CFF664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Excel Tab - Revenue Performance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FC194F-61BB-B236-9F7E-B5628B0AA7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3386C2-57A9-4280-8BDE-D54FF8677589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5536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E7D916-99FB-A3E9-A4D3-14FC1B24A6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78EE687-EF3D-FE9C-3C6B-B78DB9A88E6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46D0D30-0AD7-A31C-4B02-FAD11B46D4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Excel Tab - Revenue Performance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B7C5A4-3769-0813-5EF6-D657797E14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3386C2-57A9-4280-8BDE-D54FF8677589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665113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Excel Tab - Revenue Performance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3386C2-57A9-4280-8BDE-D54FF8677589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63000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Data Source: Excel Tab - Revenue Performance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3386C2-57A9-4280-8BDE-D54FF8677589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67091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Data Source: Excel Tab - Customers Performance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3386C2-57A9-4280-8BDE-D54FF8677589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02053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Data Source: Excel Tab - Investment Performance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3386C2-57A9-4280-8BDE-D54FF8677589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50397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Data Source: Excel Tab - LTV + CAC Performance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3386C2-57A9-4280-8BDE-D54FF8677589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9105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Data Source: Excel Tab - CAC Performance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3386C2-57A9-4280-8BDE-D54FF8677589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40427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Data Source: Excel Tab - CAC Performance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3386C2-57A9-4280-8BDE-D54FF8677589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85617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Data Source: Excel Tab - Customers Performance</a:t>
            </a:r>
          </a:p>
          <a:p>
            <a:r>
              <a:rPr lang="en-US" dirty="0"/>
              <a:t>Additional Data from - Rev Per Customer Performance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3386C2-57A9-4280-8BDE-D54FF8677589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30301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7F542-DB10-4D9A-AB9A-91EAF3A30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73FF17-9FE6-4E1F-8CBF-68C1DFBAF0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455F72-FC2E-46EC-A512-BD7BA631F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D5E52-3363-4C9E-A939-41058D5EC942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798F54-14F1-4A78-A67A-C8DE8ADFC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7BE936-1CD1-4D36-A442-B4A7475DB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50274-FF24-4353-A52C-91EEE47C9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0750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FB13E9-0489-4DEE-A0E5-71F5C7E39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5EBF1F-7A81-48F4-BF9A-06E4B70E14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5325" y="1592263"/>
            <a:ext cx="5181600" cy="446563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C54972-3469-4D29-8CA9-B499167781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5074" y="1592263"/>
            <a:ext cx="5181600" cy="446563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4FEB9A-B5A9-40AB-B950-26DE29B7E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D5E52-3363-4C9E-A939-41058D5EC942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BFCD3D-9B94-4CC8-B060-A91C8B04F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9801CB-32BB-476D-8211-00F08CE5C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50274-FF24-4353-A52C-91EEE47C9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079552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5"/>
          </p:nvPr>
        </p:nvSpPr>
        <p:spPr>
          <a:xfrm>
            <a:off x="4433888" y="2070100"/>
            <a:ext cx="3314700" cy="808038"/>
          </a:xfrm>
        </p:spPr>
        <p:txBody>
          <a:bodyPr/>
          <a:lstStyle>
            <a:lvl1pPr algn="ctr">
              <a:defRPr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FB13E9-0489-4DEE-A0E5-71F5C7E39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5EBF1F-7A81-48F4-BF9A-06E4B70E14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5325" y="3225800"/>
            <a:ext cx="3304798" cy="2832100"/>
          </a:xfrm>
        </p:spPr>
        <p:txBody>
          <a:bodyPr lIns="144000" rIns="144000"/>
          <a:lstStyle>
            <a:lvl1pPr algn="ctr">
              <a:defRPr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C54972-3469-4D29-8CA9-B499167781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34247" y="3225800"/>
            <a:ext cx="3305777" cy="2832100"/>
          </a:xfrm>
        </p:spPr>
        <p:txBody>
          <a:bodyPr lIns="144000" rIns="144000"/>
          <a:lstStyle>
            <a:lvl1pPr algn="ctr">
              <a:defRPr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4FEB9A-B5A9-40AB-B950-26DE29B7E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D5E52-3363-4C9E-A939-41058D5EC942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BFCD3D-9B94-4CC8-B060-A91C8B04F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9801CB-32BB-476D-8211-00F08CE5C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50274-FF24-4353-A52C-91EEE47C9998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95323" y="2878667"/>
            <a:ext cx="3304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694346" y="2070332"/>
            <a:ext cx="3314092" cy="461204"/>
          </a:xfrm>
        </p:spPr>
        <p:txBody>
          <a:bodyPr/>
          <a:lstStyle>
            <a:lvl1pPr algn="ctr">
              <a:defRPr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Content Placeholder 15"/>
          <p:cNvSpPr>
            <a:spLocks noGrp="1"/>
          </p:cNvSpPr>
          <p:nvPr>
            <p:ph sz="quarter" idx="14"/>
          </p:nvPr>
        </p:nvSpPr>
        <p:spPr>
          <a:xfrm>
            <a:off x="8175434" y="3225800"/>
            <a:ext cx="3306762" cy="2832100"/>
          </a:xfrm>
        </p:spPr>
        <p:txBody>
          <a:bodyPr lIns="144000" rIns="144000"/>
          <a:lstStyle>
            <a:lvl1pPr algn="ctr">
              <a:defRPr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6"/>
          </p:nvPr>
        </p:nvSpPr>
        <p:spPr>
          <a:xfrm>
            <a:off x="8174035" y="2070100"/>
            <a:ext cx="3322638" cy="728663"/>
          </a:xfrm>
        </p:spPr>
        <p:txBody>
          <a:bodyPr/>
          <a:lstStyle>
            <a:lvl1pPr algn="ctr">
              <a:defRPr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cxnSp>
        <p:nvCxnSpPr>
          <p:cNvPr id="21" name="Straight Connector 20"/>
          <p:cNvCxnSpPr/>
          <p:nvPr userDrawn="1"/>
        </p:nvCxnSpPr>
        <p:spPr>
          <a:xfrm>
            <a:off x="4434679" y="2878667"/>
            <a:ext cx="3304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8174035" y="2878667"/>
            <a:ext cx="3304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564892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 userDrawn="1"/>
        </p:nvSpPr>
        <p:spPr>
          <a:xfrm rot="16200000">
            <a:off x="-737148" y="3011307"/>
            <a:ext cx="3055581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Implementation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5"/>
          </p:nvPr>
        </p:nvSpPr>
        <p:spPr>
          <a:xfrm>
            <a:off x="4433888" y="7706571"/>
            <a:ext cx="3314700" cy="808038"/>
          </a:xfrm>
        </p:spPr>
        <p:txBody>
          <a:bodyPr/>
          <a:lstStyle>
            <a:lvl1pPr algn="ctr">
              <a:defRPr lang="en-US" sz="2000" b="1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Edit Master text styles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FB13E9-0489-4DEE-A0E5-71F5C7E39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4FEB9A-B5A9-40AB-B950-26DE29B7E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D5E52-3363-4C9E-A939-41058D5EC942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BFCD3D-9B94-4CC8-B060-A91C8B04F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9801CB-32BB-476D-8211-00F08CE5C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50274-FF24-4353-A52C-91EEE47C9998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95323" y="8168007"/>
            <a:ext cx="3304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694346" y="7706803"/>
            <a:ext cx="3314092" cy="461204"/>
          </a:xfrm>
        </p:spPr>
        <p:txBody>
          <a:bodyPr/>
          <a:lstStyle>
            <a:lvl1pPr algn="ctr">
              <a:defRPr lang="en-US" sz="2000" b="1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Edit Master text styles</a:t>
            </a:r>
            <a:endParaRPr lang="en-GB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6"/>
          </p:nvPr>
        </p:nvSpPr>
        <p:spPr>
          <a:xfrm>
            <a:off x="8174035" y="7706571"/>
            <a:ext cx="3322638" cy="728663"/>
          </a:xfrm>
        </p:spPr>
        <p:txBody>
          <a:bodyPr/>
          <a:lstStyle>
            <a:lvl1pPr algn="ctr">
              <a:defRPr lang="en-US" sz="2000" b="1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Edit Master text styles</a:t>
            </a:r>
            <a:endParaRPr lang="en-GB" dirty="0"/>
          </a:p>
        </p:txBody>
      </p:sp>
      <p:cxnSp>
        <p:nvCxnSpPr>
          <p:cNvPr id="21" name="Straight Connector 20"/>
          <p:cNvCxnSpPr/>
          <p:nvPr userDrawn="1"/>
        </p:nvCxnSpPr>
        <p:spPr>
          <a:xfrm>
            <a:off x="4434679" y="8168007"/>
            <a:ext cx="3304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8174035" y="8168007"/>
            <a:ext cx="3304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 userDrawn="1"/>
        </p:nvSpPr>
        <p:spPr>
          <a:xfrm>
            <a:off x="944542" y="1591238"/>
            <a:ext cx="3055581" cy="305455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 userDrawn="1"/>
        </p:nvSpPr>
        <p:spPr>
          <a:xfrm>
            <a:off x="944542" y="1591238"/>
            <a:ext cx="3055581" cy="3054555"/>
          </a:xfrm>
          <a:custGeom>
            <a:avLst/>
            <a:gdLst>
              <a:gd name="connsiteX0" fmla="*/ 0 w 3313113"/>
              <a:gd name="connsiteY0" fmla="*/ 0 h 3312000"/>
              <a:gd name="connsiteX1" fmla="*/ 3313113 w 3313113"/>
              <a:gd name="connsiteY1" fmla="*/ 0 h 3312000"/>
              <a:gd name="connsiteX2" fmla="*/ 3313113 w 3313113"/>
              <a:gd name="connsiteY2" fmla="*/ 3312000 h 3312000"/>
              <a:gd name="connsiteX3" fmla="*/ 0 w 3313113"/>
              <a:gd name="connsiteY3" fmla="*/ 3312000 h 3312000"/>
              <a:gd name="connsiteX4" fmla="*/ 0 w 3313113"/>
              <a:gd name="connsiteY4" fmla="*/ 0 h 3312000"/>
              <a:gd name="connsiteX0" fmla="*/ 0 w 3313113"/>
              <a:gd name="connsiteY0" fmla="*/ 0 h 3312000"/>
              <a:gd name="connsiteX1" fmla="*/ 3313113 w 3313113"/>
              <a:gd name="connsiteY1" fmla="*/ 0 h 3312000"/>
              <a:gd name="connsiteX2" fmla="*/ 3304965 w 3313113"/>
              <a:gd name="connsiteY2" fmla="*/ 703811 h 3312000"/>
              <a:gd name="connsiteX3" fmla="*/ 3313113 w 3313113"/>
              <a:gd name="connsiteY3" fmla="*/ 3312000 h 3312000"/>
              <a:gd name="connsiteX4" fmla="*/ 0 w 3313113"/>
              <a:gd name="connsiteY4" fmla="*/ 3312000 h 3312000"/>
              <a:gd name="connsiteX5" fmla="*/ 0 w 3313113"/>
              <a:gd name="connsiteY5" fmla="*/ 0 h 3312000"/>
              <a:gd name="connsiteX0" fmla="*/ 3313113 w 3404553"/>
              <a:gd name="connsiteY0" fmla="*/ 0 h 3312000"/>
              <a:gd name="connsiteX1" fmla="*/ 3304965 w 3404553"/>
              <a:gd name="connsiteY1" fmla="*/ 703811 h 3312000"/>
              <a:gd name="connsiteX2" fmla="*/ 3313113 w 3404553"/>
              <a:gd name="connsiteY2" fmla="*/ 3312000 h 3312000"/>
              <a:gd name="connsiteX3" fmla="*/ 0 w 3404553"/>
              <a:gd name="connsiteY3" fmla="*/ 3312000 h 3312000"/>
              <a:gd name="connsiteX4" fmla="*/ 0 w 3404553"/>
              <a:gd name="connsiteY4" fmla="*/ 0 h 3312000"/>
              <a:gd name="connsiteX5" fmla="*/ 3404553 w 3404553"/>
              <a:gd name="connsiteY5" fmla="*/ 91440 h 3312000"/>
              <a:gd name="connsiteX0" fmla="*/ 3313113 w 3313113"/>
              <a:gd name="connsiteY0" fmla="*/ 0 h 3312000"/>
              <a:gd name="connsiteX1" fmla="*/ 3304965 w 3313113"/>
              <a:gd name="connsiteY1" fmla="*/ 703811 h 3312000"/>
              <a:gd name="connsiteX2" fmla="*/ 3313113 w 3313113"/>
              <a:gd name="connsiteY2" fmla="*/ 3312000 h 3312000"/>
              <a:gd name="connsiteX3" fmla="*/ 0 w 3313113"/>
              <a:gd name="connsiteY3" fmla="*/ 3312000 h 3312000"/>
              <a:gd name="connsiteX4" fmla="*/ 0 w 3313113"/>
              <a:gd name="connsiteY4" fmla="*/ 0 h 3312000"/>
              <a:gd name="connsiteX0" fmla="*/ 3304965 w 3313113"/>
              <a:gd name="connsiteY0" fmla="*/ 703811 h 3312000"/>
              <a:gd name="connsiteX1" fmla="*/ 3313113 w 3313113"/>
              <a:gd name="connsiteY1" fmla="*/ 3312000 h 3312000"/>
              <a:gd name="connsiteX2" fmla="*/ 0 w 3313113"/>
              <a:gd name="connsiteY2" fmla="*/ 3312000 h 3312000"/>
              <a:gd name="connsiteX3" fmla="*/ 0 w 3313113"/>
              <a:gd name="connsiteY3" fmla="*/ 0 h 3312000"/>
              <a:gd name="connsiteX0" fmla="*/ 3313113 w 3313113"/>
              <a:gd name="connsiteY0" fmla="*/ 3312000 h 3312000"/>
              <a:gd name="connsiteX1" fmla="*/ 0 w 3313113"/>
              <a:gd name="connsiteY1" fmla="*/ 3312000 h 3312000"/>
              <a:gd name="connsiteX2" fmla="*/ 0 w 3313113"/>
              <a:gd name="connsiteY2" fmla="*/ 0 h 331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13113" h="3312000">
                <a:moveTo>
                  <a:pt x="3313113" y="3312000"/>
                </a:moveTo>
                <a:lnTo>
                  <a:pt x="0" y="3312000"/>
                </a:lnTo>
                <a:lnTo>
                  <a:pt x="0" y="0"/>
                </a:lnTo>
              </a:path>
            </a:pathLst>
          </a:custGeom>
          <a:noFill/>
          <a:ln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 userDrawn="1"/>
        </p:nvSpPr>
        <p:spPr>
          <a:xfrm>
            <a:off x="944543" y="4700435"/>
            <a:ext cx="3055581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Value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 userDrawn="1"/>
        </p:nvSpPr>
        <p:spPr>
          <a:xfrm>
            <a:off x="4693007" y="1591238"/>
            <a:ext cx="3055581" cy="305455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16"/>
          <p:cNvSpPr/>
          <p:nvPr userDrawn="1"/>
        </p:nvSpPr>
        <p:spPr>
          <a:xfrm>
            <a:off x="4693007" y="1591238"/>
            <a:ext cx="3055581" cy="3054555"/>
          </a:xfrm>
          <a:custGeom>
            <a:avLst/>
            <a:gdLst>
              <a:gd name="connsiteX0" fmla="*/ 0 w 3313113"/>
              <a:gd name="connsiteY0" fmla="*/ 0 h 3312000"/>
              <a:gd name="connsiteX1" fmla="*/ 3313113 w 3313113"/>
              <a:gd name="connsiteY1" fmla="*/ 0 h 3312000"/>
              <a:gd name="connsiteX2" fmla="*/ 3313113 w 3313113"/>
              <a:gd name="connsiteY2" fmla="*/ 3312000 h 3312000"/>
              <a:gd name="connsiteX3" fmla="*/ 0 w 3313113"/>
              <a:gd name="connsiteY3" fmla="*/ 3312000 h 3312000"/>
              <a:gd name="connsiteX4" fmla="*/ 0 w 3313113"/>
              <a:gd name="connsiteY4" fmla="*/ 0 h 3312000"/>
              <a:gd name="connsiteX0" fmla="*/ 0 w 3313113"/>
              <a:gd name="connsiteY0" fmla="*/ 0 h 3312000"/>
              <a:gd name="connsiteX1" fmla="*/ 3313113 w 3313113"/>
              <a:gd name="connsiteY1" fmla="*/ 0 h 3312000"/>
              <a:gd name="connsiteX2" fmla="*/ 3304965 w 3313113"/>
              <a:gd name="connsiteY2" fmla="*/ 703811 h 3312000"/>
              <a:gd name="connsiteX3" fmla="*/ 3313113 w 3313113"/>
              <a:gd name="connsiteY3" fmla="*/ 3312000 h 3312000"/>
              <a:gd name="connsiteX4" fmla="*/ 0 w 3313113"/>
              <a:gd name="connsiteY4" fmla="*/ 3312000 h 3312000"/>
              <a:gd name="connsiteX5" fmla="*/ 0 w 3313113"/>
              <a:gd name="connsiteY5" fmla="*/ 0 h 3312000"/>
              <a:gd name="connsiteX0" fmla="*/ 3313113 w 3404553"/>
              <a:gd name="connsiteY0" fmla="*/ 0 h 3312000"/>
              <a:gd name="connsiteX1" fmla="*/ 3304965 w 3404553"/>
              <a:gd name="connsiteY1" fmla="*/ 703811 h 3312000"/>
              <a:gd name="connsiteX2" fmla="*/ 3313113 w 3404553"/>
              <a:gd name="connsiteY2" fmla="*/ 3312000 h 3312000"/>
              <a:gd name="connsiteX3" fmla="*/ 0 w 3404553"/>
              <a:gd name="connsiteY3" fmla="*/ 3312000 h 3312000"/>
              <a:gd name="connsiteX4" fmla="*/ 0 w 3404553"/>
              <a:gd name="connsiteY4" fmla="*/ 0 h 3312000"/>
              <a:gd name="connsiteX5" fmla="*/ 3404553 w 3404553"/>
              <a:gd name="connsiteY5" fmla="*/ 91440 h 3312000"/>
              <a:gd name="connsiteX0" fmla="*/ 3313113 w 3313113"/>
              <a:gd name="connsiteY0" fmla="*/ 0 h 3312000"/>
              <a:gd name="connsiteX1" fmla="*/ 3304965 w 3313113"/>
              <a:gd name="connsiteY1" fmla="*/ 703811 h 3312000"/>
              <a:gd name="connsiteX2" fmla="*/ 3313113 w 3313113"/>
              <a:gd name="connsiteY2" fmla="*/ 3312000 h 3312000"/>
              <a:gd name="connsiteX3" fmla="*/ 0 w 3313113"/>
              <a:gd name="connsiteY3" fmla="*/ 3312000 h 3312000"/>
              <a:gd name="connsiteX4" fmla="*/ 0 w 3313113"/>
              <a:gd name="connsiteY4" fmla="*/ 0 h 3312000"/>
              <a:gd name="connsiteX0" fmla="*/ 3304965 w 3313113"/>
              <a:gd name="connsiteY0" fmla="*/ 703811 h 3312000"/>
              <a:gd name="connsiteX1" fmla="*/ 3313113 w 3313113"/>
              <a:gd name="connsiteY1" fmla="*/ 3312000 h 3312000"/>
              <a:gd name="connsiteX2" fmla="*/ 0 w 3313113"/>
              <a:gd name="connsiteY2" fmla="*/ 3312000 h 3312000"/>
              <a:gd name="connsiteX3" fmla="*/ 0 w 3313113"/>
              <a:gd name="connsiteY3" fmla="*/ 0 h 3312000"/>
              <a:gd name="connsiteX0" fmla="*/ 3313113 w 3313113"/>
              <a:gd name="connsiteY0" fmla="*/ 3312000 h 3312000"/>
              <a:gd name="connsiteX1" fmla="*/ 0 w 3313113"/>
              <a:gd name="connsiteY1" fmla="*/ 3312000 h 3312000"/>
              <a:gd name="connsiteX2" fmla="*/ 0 w 3313113"/>
              <a:gd name="connsiteY2" fmla="*/ 0 h 331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13113" h="3312000">
                <a:moveTo>
                  <a:pt x="3313113" y="3312000"/>
                </a:moveTo>
                <a:lnTo>
                  <a:pt x="0" y="3312000"/>
                </a:lnTo>
                <a:lnTo>
                  <a:pt x="0" y="0"/>
                </a:lnTo>
              </a:path>
            </a:pathLst>
          </a:custGeom>
          <a:noFill/>
          <a:ln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Box 26"/>
          <p:cNvSpPr txBox="1"/>
          <p:nvPr userDrawn="1"/>
        </p:nvSpPr>
        <p:spPr>
          <a:xfrm rot="16200000">
            <a:off x="3022747" y="3011307"/>
            <a:ext cx="3055581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Cost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 userDrawn="1"/>
        </p:nvSpPr>
        <p:spPr>
          <a:xfrm>
            <a:off x="8423253" y="1591238"/>
            <a:ext cx="3055581" cy="305455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16"/>
          <p:cNvSpPr/>
          <p:nvPr userDrawn="1"/>
        </p:nvSpPr>
        <p:spPr>
          <a:xfrm>
            <a:off x="8423253" y="1591238"/>
            <a:ext cx="3055581" cy="3054555"/>
          </a:xfrm>
          <a:custGeom>
            <a:avLst/>
            <a:gdLst>
              <a:gd name="connsiteX0" fmla="*/ 0 w 3313113"/>
              <a:gd name="connsiteY0" fmla="*/ 0 h 3312000"/>
              <a:gd name="connsiteX1" fmla="*/ 3313113 w 3313113"/>
              <a:gd name="connsiteY1" fmla="*/ 0 h 3312000"/>
              <a:gd name="connsiteX2" fmla="*/ 3313113 w 3313113"/>
              <a:gd name="connsiteY2" fmla="*/ 3312000 h 3312000"/>
              <a:gd name="connsiteX3" fmla="*/ 0 w 3313113"/>
              <a:gd name="connsiteY3" fmla="*/ 3312000 h 3312000"/>
              <a:gd name="connsiteX4" fmla="*/ 0 w 3313113"/>
              <a:gd name="connsiteY4" fmla="*/ 0 h 3312000"/>
              <a:gd name="connsiteX0" fmla="*/ 0 w 3313113"/>
              <a:gd name="connsiteY0" fmla="*/ 0 h 3312000"/>
              <a:gd name="connsiteX1" fmla="*/ 3313113 w 3313113"/>
              <a:gd name="connsiteY1" fmla="*/ 0 h 3312000"/>
              <a:gd name="connsiteX2" fmla="*/ 3304965 w 3313113"/>
              <a:gd name="connsiteY2" fmla="*/ 703811 h 3312000"/>
              <a:gd name="connsiteX3" fmla="*/ 3313113 w 3313113"/>
              <a:gd name="connsiteY3" fmla="*/ 3312000 h 3312000"/>
              <a:gd name="connsiteX4" fmla="*/ 0 w 3313113"/>
              <a:gd name="connsiteY4" fmla="*/ 3312000 h 3312000"/>
              <a:gd name="connsiteX5" fmla="*/ 0 w 3313113"/>
              <a:gd name="connsiteY5" fmla="*/ 0 h 3312000"/>
              <a:gd name="connsiteX0" fmla="*/ 3313113 w 3404553"/>
              <a:gd name="connsiteY0" fmla="*/ 0 h 3312000"/>
              <a:gd name="connsiteX1" fmla="*/ 3304965 w 3404553"/>
              <a:gd name="connsiteY1" fmla="*/ 703811 h 3312000"/>
              <a:gd name="connsiteX2" fmla="*/ 3313113 w 3404553"/>
              <a:gd name="connsiteY2" fmla="*/ 3312000 h 3312000"/>
              <a:gd name="connsiteX3" fmla="*/ 0 w 3404553"/>
              <a:gd name="connsiteY3" fmla="*/ 3312000 h 3312000"/>
              <a:gd name="connsiteX4" fmla="*/ 0 w 3404553"/>
              <a:gd name="connsiteY4" fmla="*/ 0 h 3312000"/>
              <a:gd name="connsiteX5" fmla="*/ 3404553 w 3404553"/>
              <a:gd name="connsiteY5" fmla="*/ 91440 h 3312000"/>
              <a:gd name="connsiteX0" fmla="*/ 3313113 w 3313113"/>
              <a:gd name="connsiteY0" fmla="*/ 0 h 3312000"/>
              <a:gd name="connsiteX1" fmla="*/ 3304965 w 3313113"/>
              <a:gd name="connsiteY1" fmla="*/ 703811 h 3312000"/>
              <a:gd name="connsiteX2" fmla="*/ 3313113 w 3313113"/>
              <a:gd name="connsiteY2" fmla="*/ 3312000 h 3312000"/>
              <a:gd name="connsiteX3" fmla="*/ 0 w 3313113"/>
              <a:gd name="connsiteY3" fmla="*/ 3312000 h 3312000"/>
              <a:gd name="connsiteX4" fmla="*/ 0 w 3313113"/>
              <a:gd name="connsiteY4" fmla="*/ 0 h 3312000"/>
              <a:gd name="connsiteX0" fmla="*/ 3304965 w 3313113"/>
              <a:gd name="connsiteY0" fmla="*/ 703811 h 3312000"/>
              <a:gd name="connsiteX1" fmla="*/ 3313113 w 3313113"/>
              <a:gd name="connsiteY1" fmla="*/ 3312000 h 3312000"/>
              <a:gd name="connsiteX2" fmla="*/ 0 w 3313113"/>
              <a:gd name="connsiteY2" fmla="*/ 3312000 h 3312000"/>
              <a:gd name="connsiteX3" fmla="*/ 0 w 3313113"/>
              <a:gd name="connsiteY3" fmla="*/ 0 h 3312000"/>
              <a:gd name="connsiteX0" fmla="*/ 3313113 w 3313113"/>
              <a:gd name="connsiteY0" fmla="*/ 3312000 h 3312000"/>
              <a:gd name="connsiteX1" fmla="*/ 0 w 3313113"/>
              <a:gd name="connsiteY1" fmla="*/ 3312000 h 3312000"/>
              <a:gd name="connsiteX2" fmla="*/ 0 w 3313113"/>
              <a:gd name="connsiteY2" fmla="*/ 0 h 331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13113" h="3312000">
                <a:moveTo>
                  <a:pt x="3313113" y="3312000"/>
                </a:moveTo>
                <a:lnTo>
                  <a:pt x="0" y="3312000"/>
                </a:lnTo>
                <a:lnTo>
                  <a:pt x="0" y="0"/>
                </a:lnTo>
              </a:path>
            </a:pathLst>
          </a:custGeom>
          <a:noFill/>
          <a:ln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TextBox 30"/>
          <p:cNvSpPr txBox="1"/>
          <p:nvPr userDrawn="1"/>
        </p:nvSpPr>
        <p:spPr>
          <a:xfrm>
            <a:off x="8423254" y="4700435"/>
            <a:ext cx="3055581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Implementation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32" name="TextBox 31"/>
          <p:cNvSpPr txBox="1"/>
          <p:nvPr userDrawn="1"/>
        </p:nvSpPr>
        <p:spPr>
          <a:xfrm rot="16200000">
            <a:off x="6752992" y="3011307"/>
            <a:ext cx="3055581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Cost</a:t>
            </a:r>
            <a:endParaRPr lang="en-GB" sz="1400" dirty="0">
              <a:solidFill>
                <a:schemeClr val="tx1"/>
              </a:solidFill>
            </a:endParaRPr>
          </a:p>
        </p:txBody>
      </p:sp>
      <p:grpSp>
        <p:nvGrpSpPr>
          <p:cNvPr id="40" name="Group 39"/>
          <p:cNvGrpSpPr/>
          <p:nvPr userDrawn="1"/>
        </p:nvGrpSpPr>
        <p:grpSpPr>
          <a:xfrm>
            <a:off x="4711228" y="4711866"/>
            <a:ext cx="3045675" cy="169277"/>
            <a:chOff x="962763" y="4711866"/>
            <a:chExt cx="3045675" cy="169277"/>
          </a:xfrm>
          <a:noFill/>
        </p:grpSpPr>
        <p:sp>
          <p:nvSpPr>
            <p:cNvPr id="41" name="TextBox 40"/>
            <p:cNvSpPr txBox="1"/>
            <p:nvPr userDrawn="1"/>
          </p:nvSpPr>
          <p:spPr>
            <a:xfrm>
              <a:off x="962763" y="4711866"/>
              <a:ext cx="866038" cy="169277"/>
            </a:xfrm>
            <a:prstGeom prst="rect">
              <a:avLst/>
            </a:prstGeom>
            <a:grp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US" sz="1100" dirty="0">
                  <a:solidFill>
                    <a:schemeClr val="bg2">
                      <a:lumMod val="90000"/>
                    </a:schemeClr>
                  </a:solidFill>
                </a:rPr>
                <a:t>Low</a:t>
              </a:r>
              <a:endParaRPr lang="en-GB" sz="1100" dirty="0">
                <a:solidFill>
                  <a:schemeClr val="bg2">
                    <a:lumMod val="90000"/>
                  </a:schemeClr>
                </a:solidFill>
              </a:endParaRPr>
            </a:p>
          </p:txBody>
        </p:sp>
        <p:sp>
          <p:nvSpPr>
            <p:cNvPr id="42" name="TextBox 41"/>
            <p:cNvSpPr txBox="1"/>
            <p:nvPr userDrawn="1"/>
          </p:nvSpPr>
          <p:spPr>
            <a:xfrm>
              <a:off x="3142400" y="4711866"/>
              <a:ext cx="866038" cy="169277"/>
            </a:xfrm>
            <a:prstGeom prst="rect">
              <a:avLst/>
            </a:prstGeom>
            <a:grp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sz="1100" dirty="0">
                  <a:solidFill>
                    <a:schemeClr val="bg2">
                      <a:lumMod val="90000"/>
                    </a:schemeClr>
                  </a:solidFill>
                </a:rPr>
                <a:t>High</a:t>
              </a:r>
              <a:endParaRPr lang="en-GB" sz="1100" dirty="0">
                <a:solidFill>
                  <a:schemeClr val="bg2">
                    <a:lumMod val="90000"/>
                  </a:schemeClr>
                </a:solidFill>
              </a:endParaRPr>
            </a:p>
          </p:txBody>
        </p:sp>
      </p:grpSp>
      <p:sp>
        <p:nvSpPr>
          <p:cNvPr id="26" name="TextBox 25"/>
          <p:cNvSpPr txBox="1"/>
          <p:nvPr userDrawn="1"/>
        </p:nvSpPr>
        <p:spPr>
          <a:xfrm>
            <a:off x="4693008" y="4700435"/>
            <a:ext cx="3055581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Value</a:t>
            </a:r>
            <a:endParaRPr lang="en-GB" sz="1400" dirty="0">
              <a:solidFill>
                <a:schemeClr val="tx1"/>
              </a:solidFill>
            </a:endParaRPr>
          </a:p>
        </p:txBody>
      </p:sp>
      <p:grpSp>
        <p:nvGrpSpPr>
          <p:cNvPr id="3" name="Group 2"/>
          <p:cNvGrpSpPr/>
          <p:nvPr userDrawn="1"/>
        </p:nvGrpSpPr>
        <p:grpSpPr>
          <a:xfrm>
            <a:off x="962763" y="4711866"/>
            <a:ext cx="3045675" cy="169277"/>
            <a:chOff x="962763" y="4711866"/>
            <a:chExt cx="3045675" cy="169277"/>
          </a:xfrm>
          <a:noFill/>
        </p:grpSpPr>
        <p:sp>
          <p:nvSpPr>
            <p:cNvPr id="33" name="TextBox 32"/>
            <p:cNvSpPr txBox="1"/>
            <p:nvPr userDrawn="1"/>
          </p:nvSpPr>
          <p:spPr>
            <a:xfrm>
              <a:off x="962763" y="4711866"/>
              <a:ext cx="866038" cy="169277"/>
            </a:xfrm>
            <a:prstGeom prst="rect">
              <a:avLst/>
            </a:prstGeom>
            <a:grp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US" sz="1100" dirty="0">
                  <a:solidFill>
                    <a:schemeClr val="bg2">
                      <a:lumMod val="90000"/>
                    </a:schemeClr>
                  </a:solidFill>
                </a:rPr>
                <a:t>Low</a:t>
              </a:r>
              <a:endParaRPr lang="en-GB" sz="1100" dirty="0">
                <a:solidFill>
                  <a:schemeClr val="bg2">
                    <a:lumMod val="90000"/>
                  </a:schemeClr>
                </a:solidFill>
              </a:endParaRPr>
            </a:p>
          </p:txBody>
        </p:sp>
        <p:sp>
          <p:nvSpPr>
            <p:cNvPr id="34" name="TextBox 33"/>
            <p:cNvSpPr txBox="1"/>
            <p:nvPr userDrawn="1"/>
          </p:nvSpPr>
          <p:spPr>
            <a:xfrm>
              <a:off x="3142400" y="4711866"/>
              <a:ext cx="866038" cy="169277"/>
            </a:xfrm>
            <a:prstGeom prst="rect">
              <a:avLst/>
            </a:prstGeom>
            <a:grp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sz="1100" dirty="0">
                  <a:solidFill>
                    <a:schemeClr val="bg2">
                      <a:lumMod val="90000"/>
                    </a:schemeClr>
                  </a:solidFill>
                </a:rPr>
                <a:t>High</a:t>
              </a:r>
              <a:endParaRPr lang="en-GB" sz="1100" dirty="0">
                <a:solidFill>
                  <a:schemeClr val="bg2">
                    <a:lumMod val="90000"/>
                  </a:schemeClr>
                </a:solidFill>
              </a:endParaRPr>
            </a:p>
          </p:txBody>
        </p:sp>
      </p:grpSp>
      <p:grpSp>
        <p:nvGrpSpPr>
          <p:cNvPr id="36" name="Group 35"/>
          <p:cNvGrpSpPr/>
          <p:nvPr userDrawn="1"/>
        </p:nvGrpSpPr>
        <p:grpSpPr>
          <a:xfrm rot="16200000">
            <a:off x="-725087" y="3046498"/>
            <a:ext cx="3045675" cy="169277"/>
            <a:chOff x="962763" y="4711866"/>
            <a:chExt cx="3045675" cy="169277"/>
          </a:xfrm>
          <a:noFill/>
        </p:grpSpPr>
        <p:sp>
          <p:nvSpPr>
            <p:cNvPr id="37" name="TextBox 36"/>
            <p:cNvSpPr txBox="1"/>
            <p:nvPr userDrawn="1"/>
          </p:nvSpPr>
          <p:spPr>
            <a:xfrm>
              <a:off x="962763" y="4711866"/>
              <a:ext cx="866038" cy="169277"/>
            </a:xfrm>
            <a:prstGeom prst="rect">
              <a:avLst/>
            </a:prstGeom>
            <a:grp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US" sz="1100" dirty="0">
                  <a:solidFill>
                    <a:schemeClr val="bg2">
                      <a:lumMod val="90000"/>
                    </a:schemeClr>
                  </a:solidFill>
                </a:rPr>
                <a:t>Low</a:t>
              </a:r>
              <a:endParaRPr lang="en-GB" sz="1100" dirty="0">
                <a:solidFill>
                  <a:schemeClr val="bg2">
                    <a:lumMod val="90000"/>
                  </a:schemeClr>
                </a:solidFill>
              </a:endParaRPr>
            </a:p>
          </p:txBody>
        </p:sp>
        <p:sp>
          <p:nvSpPr>
            <p:cNvPr id="38" name="TextBox 37"/>
            <p:cNvSpPr txBox="1"/>
            <p:nvPr userDrawn="1"/>
          </p:nvSpPr>
          <p:spPr>
            <a:xfrm>
              <a:off x="3142400" y="4711866"/>
              <a:ext cx="866038" cy="169277"/>
            </a:xfrm>
            <a:prstGeom prst="rect">
              <a:avLst/>
            </a:prstGeom>
            <a:grp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sz="1100" dirty="0">
                  <a:solidFill>
                    <a:schemeClr val="bg2">
                      <a:lumMod val="90000"/>
                    </a:schemeClr>
                  </a:solidFill>
                </a:rPr>
                <a:t>High</a:t>
              </a:r>
              <a:endParaRPr lang="en-GB" sz="1100" dirty="0">
                <a:solidFill>
                  <a:schemeClr val="bg2">
                    <a:lumMod val="90000"/>
                  </a:schemeClr>
                </a:solidFill>
              </a:endParaRPr>
            </a:p>
          </p:txBody>
        </p:sp>
      </p:grpSp>
      <p:grpSp>
        <p:nvGrpSpPr>
          <p:cNvPr id="43" name="Group 42"/>
          <p:cNvGrpSpPr/>
          <p:nvPr userDrawn="1"/>
        </p:nvGrpSpPr>
        <p:grpSpPr>
          <a:xfrm rot="16200000">
            <a:off x="3023378" y="3046498"/>
            <a:ext cx="3045675" cy="169277"/>
            <a:chOff x="962763" y="4711866"/>
            <a:chExt cx="3045675" cy="169277"/>
          </a:xfrm>
          <a:noFill/>
        </p:grpSpPr>
        <p:sp>
          <p:nvSpPr>
            <p:cNvPr id="44" name="TextBox 43"/>
            <p:cNvSpPr txBox="1"/>
            <p:nvPr userDrawn="1"/>
          </p:nvSpPr>
          <p:spPr>
            <a:xfrm>
              <a:off x="962763" y="4711866"/>
              <a:ext cx="866038" cy="169277"/>
            </a:xfrm>
            <a:prstGeom prst="rect">
              <a:avLst/>
            </a:prstGeom>
            <a:grp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US" sz="1100" dirty="0">
                  <a:solidFill>
                    <a:schemeClr val="bg2">
                      <a:lumMod val="90000"/>
                    </a:schemeClr>
                  </a:solidFill>
                </a:rPr>
                <a:t>Low</a:t>
              </a:r>
              <a:endParaRPr lang="en-GB" sz="1100" dirty="0">
                <a:solidFill>
                  <a:schemeClr val="bg2">
                    <a:lumMod val="90000"/>
                  </a:schemeClr>
                </a:solidFill>
              </a:endParaRPr>
            </a:p>
          </p:txBody>
        </p:sp>
        <p:sp>
          <p:nvSpPr>
            <p:cNvPr id="45" name="TextBox 44"/>
            <p:cNvSpPr txBox="1"/>
            <p:nvPr userDrawn="1"/>
          </p:nvSpPr>
          <p:spPr>
            <a:xfrm>
              <a:off x="3142400" y="4711866"/>
              <a:ext cx="866038" cy="169277"/>
            </a:xfrm>
            <a:prstGeom prst="rect">
              <a:avLst/>
            </a:prstGeom>
            <a:grp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sz="1100" dirty="0">
                  <a:solidFill>
                    <a:schemeClr val="bg2">
                      <a:lumMod val="90000"/>
                    </a:schemeClr>
                  </a:solidFill>
                </a:rPr>
                <a:t>High</a:t>
              </a:r>
              <a:endParaRPr lang="en-GB" sz="1100" dirty="0">
                <a:solidFill>
                  <a:schemeClr val="bg2">
                    <a:lumMod val="90000"/>
                  </a:schemeClr>
                </a:solidFill>
              </a:endParaRPr>
            </a:p>
          </p:txBody>
        </p:sp>
      </p:grpSp>
      <p:grpSp>
        <p:nvGrpSpPr>
          <p:cNvPr id="47" name="Group 46"/>
          <p:cNvGrpSpPr/>
          <p:nvPr userDrawn="1"/>
        </p:nvGrpSpPr>
        <p:grpSpPr>
          <a:xfrm>
            <a:off x="8441474" y="4705894"/>
            <a:ext cx="3045675" cy="169277"/>
            <a:chOff x="962763" y="4711866"/>
            <a:chExt cx="3045675" cy="169277"/>
          </a:xfrm>
          <a:noFill/>
        </p:grpSpPr>
        <p:sp>
          <p:nvSpPr>
            <p:cNvPr id="48" name="TextBox 47"/>
            <p:cNvSpPr txBox="1"/>
            <p:nvPr userDrawn="1"/>
          </p:nvSpPr>
          <p:spPr>
            <a:xfrm>
              <a:off x="962763" y="4711866"/>
              <a:ext cx="866038" cy="169277"/>
            </a:xfrm>
            <a:prstGeom prst="rect">
              <a:avLst/>
            </a:prstGeom>
            <a:grp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US" sz="1100" dirty="0">
                  <a:solidFill>
                    <a:schemeClr val="bg2">
                      <a:lumMod val="90000"/>
                    </a:schemeClr>
                  </a:solidFill>
                </a:rPr>
                <a:t>Low</a:t>
              </a:r>
              <a:endParaRPr lang="en-GB" sz="1100" dirty="0">
                <a:solidFill>
                  <a:schemeClr val="bg2">
                    <a:lumMod val="90000"/>
                  </a:schemeClr>
                </a:solidFill>
              </a:endParaRPr>
            </a:p>
          </p:txBody>
        </p:sp>
        <p:sp>
          <p:nvSpPr>
            <p:cNvPr id="49" name="TextBox 48"/>
            <p:cNvSpPr txBox="1"/>
            <p:nvPr userDrawn="1"/>
          </p:nvSpPr>
          <p:spPr>
            <a:xfrm>
              <a:off x="3142400" y="4711866"/>
              <a:ext cx="866038" cy="169277"/>
            </a:xfrm>
            <a:prstGeom prst="rect">
              <a:avLst/>
            </a:prstGeom>
            <a:grp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sz="1100" dirty="0">
                  <a:solidFill>
                    <a:schemeClr val="bg2">
                      <a:lumMod val="90000"/>
                    </a:schemeClr>
                  </a:solidFill>
                </a:rPr>
                <a:t>High</a:t>
              </a:r>
              <a:endParaRPr lang="en-GB" sz="1100" dirty="0">
                <a:solidFill>
                  <a:schemeClr val="bg2">
                    <a:lumMod val="90000"/>
                  </a:schemeClr>
                </a:solidFill>
              </a:endParaRPr>
            </a:p>
          </p:txBody>
        </p:sp>
      </p:grpSp>
      <p:grpSp>
        <p:nvGrpSpPr>
          <p:cNvPr id="50" name="Group 49"/>
          <p:cNvGrpSpPr/>
          <p:nvPr userDrawn="1"/>
        </p:nvGrpSpPr>
        <p:grpSpPr>
          <a:xfrm rot="16200000">
            <a:off x="6753624" y="3040526"/>
            <a:ext cx="3045675" cy="169277"/>
            <a:chOff x="962763" y="4711866"/>
            <a:chExt cx="3045675" cy="169277"/>
          </a:xfrm>
          <a:noFill/>
        </p:grpSpPr>
        <p:sp>
          <p:nvSpPr>
            <p:cNvPr id="51" name="TextBox 50"/>
            <p:cNvSpPr txBox="1"/>
            <p:nvPr userDrawn="1"/>
          </p:nvSpPr>
          <p:spPr>
            <a:xfrm>
              <a:off x="962763" y="4711866"/>
              <a:ext cx="866038" cy="169277"/>
            </a:xfrm>
            <a:prstGeom prst="rect">
              <a:avLst/>
            </a:prstGeom>
            <a:grp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US" sz="1100" dirty="0">
                  <a:solidFill>
                    <a:schemeClr val="bg2">
                      <a:lumMod val="90000"/>
                    </a:schemeClr>
                  </a:solidFill>
                </a:rPr>
                <a:t>Low</a:t>
              </a:r>
              <a:endParaRPr lang="en-GB" sz="1100" dirty="0">
                <a:solidFill>
                  <a:schemeClr val="bg2">
                    <a:lumMod val="90000"/>
                  </a:schemeClr>
                </a:solidFill>
              </a:endParaRPr>
            </a:p>
          </p:txBody>
        </p:sp>
        <p:sp>
          <p:nvSpPr>
            <p:cNvPr id="52" name="TextBox 51"/>
            <p:cNvSpPr txBox="1"/>
            <p:nvPr userDrawn="1"/>
          </p:nvSpPr>
          <p:spPr>
            <a:xfrm>
              <a:off x="3142400" y="4711866"/>
              <a:ext cx="866038" cy="169277"/>
            </a:xfrm>
            <a:prstGeom prst="rect">
              <a:avLst/>
            </a:prstGeom>
            <a:grp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sz="1100" dirty="0">
                  <a:solidFill>
                    <a:schemeClr val="bg2">
                      <a:lumMod val="90000"/>
                    </a:schemeClr>
                  </a:solidFill>
                </a:rPr>
                <a:t>High</a:t>
              </a:r>
              <a:endParaRPr lang="en-GB" sz="1100" dirty="0">
                <a:solidFill>
                  <a:schemeClr val="bg2">
                    <a:lumMod val="9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614815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25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orecar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7F542-DB10-4D9A-AB9A-91EAF3A30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379193"/>
            <a:ext cx="7486140" cy="60939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73FF17-9FE6-4E1F-8CBF-68C1DFBAF0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325" y="1592263"/>
            <a:ext cx="3313113" cy="2067464"/>
          </a:xfrm>
          <a:solidFill>
            <a:schemeClr val="bg1"/>
          </a:solidFill>
        </p:spPr>
        <p:txBody>
          <a:bodyPr lIns="108000" tIns="108000" rIns="108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455F72-FC2E-46EC-A512-BD7BA631F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D5E52-3363-4C9E-A939-41058D5EC942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798F54-14F1-4A78-A67A-C8DE8ADFC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7BE936-1CD1-4D36-A442-B4A7475DB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50274-FF24-4353-A52C-91EEE47C9998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695324" y="3840968"/>
            <a:ext cx="3311525" cy="2067463"/>
          </a:xfrm>
          <a:solidFill>
            <a:schemeClr val="bg1"/>
          </a:solidFill>
        </p:spPr>
        <p:txBody>
          <a:bodyPr lIns="108000" tIns="108000" rIns="10800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6E73FF17-9FE6-4E1F-8CBF-68C1DFBAF06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453452" y="1592263"/>
            <a:ext cx="3313113" cy="2067464"/>
          </a:xfrm>
          <a:solidFill>
            <a:schemeClr val="bg1"/>
          </a:solidFill>
        </p:spPr>
        <p:txBody>
          <a:bodyPr lIns="108000" tIns="108000" rIns="108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3" name="Content Placeholder 9"/>
          <p:cNvSpPr>
            <a:spLocks noGrp="1"/>
          </p:cNvSpPr>
          <p:nvPr>
            <p:ph sz="quarter" idx="15"/>
          </p:nvPr>
        </p:nvSpPr>
        <p:spPr>
          <a:xfrm>
            <a:off x="4453451" y="3840968"/>
            <a:ext cx="3311525" cy="2067463"/>
          </a:xfrm>
          <a:solidFill>
            <a:schemeClr val="bg1"/>
          </a:solidFill>
        </p:spPr>
        <p:txBody>
          <a:bodyPr lIns="108000" tIns="108000" rIns="10800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6E73FF17-9FE6-4E1F-8CBF-68C1DFBAF06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181465" y="1592263"/>
            <a:ext cx="3313113" cy="2067464"/>
          </a:xfrm>
          <a:solidFill>
            <a:schemeClr val="bg1"/>
          </a:solidFill>
        </p:spPr>
        <p:txBody>
          <a:bodyPr lIns="108000" tIns="108000" rIns="108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Content Placeholder 9"/>
          <p:cNvSpPr>
            <a:spLocks noGrp="1"/>
          </p:cNvSpPr>
          <p:nvPr>
            <p:ph sz="quarter" idx="17"/>
          </p:nvPr>
        </p:nvSpPr>
        <p:spPr>
          <a:xfrm>
            <a:off x="8181464" y="3840968"/>
            <a:ext cx="3311525" cy="2067463"/>
          </a:xfrm>
          <a:solidFill>
            <a:schemeClr val="bg1"/>
          </a:solidFill>
        </p:spPr>
        <p:txBody>
          <a:bodyPr lIns="108000" tIns="108000" rIns="10800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Freeform 15"/>
          <p:cNvSpPr/>
          <p:nvPr userDrawn="1"/>
        </p:nvSpPr>
        <p:spPr>
          <a:xfrm>
            <a:off x="-1" y="-1"/>
            <a:ext cx="12192001" cy="6862480"/>
          </a:xfrm>
          <a:custGeom>
            <a:avLst/>
            <a:gdLst>
              <a:gd name="connsiteX0" fmla="*/ 252001 w 12192001"/>
              <a:gd name="connsiteY0" fmla="*/ 252000 h 6862480"/>
              <a:gd name="connsiteX1" fmla="*/ 252001 w 12192001"/>
              <a:gd name="connsiteY1" fmla="*/ 6610480 h 6862480"/>
              <a:gd name="connsiteX2" fmla="*/ 11940000 w 12192001"/>
              <a:gd name="connsiteY2" fmla="*/ 6610480 h 6862480"/>
              <a:gd name="connsiteX3" fmla="*/ 11940000 w 12192001"/>
              <a:gd name="connsiteY3" fmla="*/ 252000 h 6862480"/>
              <a:gd name="connsiteX4" fmla="*/ 2 w 12192001"/>
              <a:gd name="connsiteY4" fmla="*/ 0 h 6862480"/>
              <a:gd name="connsiteX5" fmla="*/ 12192001 w 12192001"/>
              <a:gd name="connsiteY5" fmla="*/ 0 h 6862480"/>
              <a:gd name="connsiteX6" fmla="*/ 12192001 w 12192001"/>
              <a:gd name="connsiteY6" fmla="*/ 252000 h 6862480"/>
              <a:gd name="connsiteX7" fmla="*/ 12192000 w 12192001"/>
              <a:gd name="connsiteY7" fmla="*/ 252000 h 6862480"/>
              <a:gd name="connsiteX8" fmla="*/ 12192000 w 12192001"/>
              <a:gd name="connsiteY8" fmla="*/ 6610480 h 6862480"/>
              <a:gd name="connsiteX9" fmla="*/ 12192000 w 12192001"/>
              <a:gd name="connsiteY9" fmla="*/ 6658039 h 6862480"/>
              <a:gd name="connsiteX10" fmla="*/ 12192000 w 12192001"/>
              <a:gd name="connsiteY10" fmla="*/ 6862480 h 6862480"/>
              <a:gd name="connsiteX11" fmla="*/ 0 w 12192001"/>
              <a:gd name="connsiteY11" fmla="*/ 6862480 h 6862480"/>
              <a:gd name="connsiteX12" fmla="*/ 0 w 12192001"/>
              <a:gd name="connsiteY12" fmla="*/ 6610480 h 6862480"/>
              <a:gd name="connsiteX13" fmla="*/ 0 w 12192001"/>
              <a:gd name="connsiteY13" fmla="*/ 6610480 h 6862480"/>
              <a:gd name="connsiteX14" fmla="*/ 0 w 12192001"/>
              <a:gd name="connsiteY14" fmla="*/ 184484 h 6862480"/>
              <a:gd name="connsiteX15" fmla="*/ 2 w 12192001"/>
              <a:gd name="connsiteY15" fmla="*/ 184484 h 6862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2192001" h="6862480">
                <a:moveTo>
                  <a:pt x="252001" y="252000"/>
                </a:moveTo>
                <a:lnTo>
                  <a:pt x="252001" y="6610480"/>
                </a:lnTo>
                <a:lnTo>
                  <a:pt x="11940000" y="6610480"/>
                </a:lnTo>
                <a:lnTo>
                  <a:pt x="11940000" y="252000"/>
                </a:lnTo>
                <a:close/>
                <a:moveTo>
                  <a:pt x="2" y="0"/>
                </a:moveTo>
                <a:lnTo>
                  <a:pt x="12192001" y="0"/>
                </a:lnTo>
                <a:lnTo>
                  <a:pt x="12192001" y="252000"/>
                </a:lnTo>
                <a:lnTo>
                  <a:pt x="12192000" y="252000"/>
                </a:lnTo>
                <a:lnTo>
                  <a:pt x="12192000" y="6610480"/>
                </a:lnTo>
                <a:lnTo>
                  <a:pt x="12192000" y="6658039"/>
                </a:lnTo>
                <a:lnTo>
                  <a:pt x="12192000" y="6862480"/>
                </a:lnTo>
                <a:lnTo>
                  <a:pt x="0" y="6862480"/>
                </a:lnTo>
                <a:lnTo>
                  <a:pt x="0" y="6610480"/>
                </a:lnTo>
                <a:lnTo>
                  <a:pt x="0" y="6610480"/>
                </a:lnTo>
                <a:lnTo>
                  <a:pt x="0" y="184484"/>
                </a:lnTo>
                <a:lnTo>
                  <a:pt x="2" y="18448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39095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25">
          <p15:clr>
            <a:srgbClr val="FBAE40"/>
          </p15:clr>
        </p15:guide>
        <p15:guide id="2" pos="2797">
          <p15:clr>
            <a:srgbClr val="FBAE40"/>
          </p15:clr>
        </p15:guide>
        <p15:guide id="3" pos="4883">
          <p15:clr>
            <a:srgbClr val="FBAE40"/>
          </p15:clr>
        </p15:guide>
        <p15:guide id="4" pos="5155">
          <p15:clr>
            <a:srgbClr val="FBAE40"/>
          </p15:clr>
        </p15:guide>
        <p15:guide id="5" orient="horz" pos="2409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Centr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E8E0E-D6AD-40BE-9FEC-BE7E66BD1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4" y="1156138"/>
            <a:ext cx="10801351" cy="609398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23EEBA-44BE-4AB6-98A2-B58599E98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D5E52-3363-4C9E-A939-41058D5EC942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927935-CA8F-41BD-9F79-7708E9102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4CBF43-341E-4315-93DF-F8FD210CB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50274-FF24-4353-A52C-91EEE47C9998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837385" y="1744513"/>
            <a:ext cx="25172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reeform 12"/>
          <p:cNvSpPr/>
          <p:nvPr userDrawn="1"/>
        </p:nvSpPr>
        <p:spPr>
          <a:xfrm>
            <a:off x="-1" y="-1"/>
            <a:ext cx="12192001" cy="6862480"/>
          </a:xfrm>
          <a:custGeom>
            <a:avLst/>
            <a:gdLst>
              <a:gd name="connsiteX0" fmla="*/ 252001 w 12192001"/>
              <a:gd name="connsiteY0" fmla="*/ 252000 h 6862480"/>
              <a:gd name="connsiteX1" fmla="*/ 252001 w 12192001"/>
              <a:gd name="connsiteY1" fmla="*/ 6610480 h 6862480"/>
              <a:gd name="connsiteX2" fmla="*/ 11940000 w 12192001"/>
              <a:gd name="connsiteY2" fmla="*/ 6610480 h 6862480"/>
              <a:gd name="connsiteX3" fmla="*/ 11940000 w 12192001"/>
              <a:gd name="connsiteY3" fmla="*/ 252000 h 6862480"/>
              <a:gd name="connsiteX4" fmla="*/ 2 w 12192001"/>
              <a:gd name="connsiteY4" fmla="*/ 0 h 6862480"/>
              <a:gd name="connsiteX5" fmla="*/ 12192001 w 12192001"/>
              <a:gd name="connsiteY5" fmla="*/ 0 h 6862480"/>
              <a:gd name="connsiteX6" fmla="*/ 12192001 w 12192001"/>
              <a:gd name="connsiteY6" fmla="*/ 252000 h 6862480"/>
              <a:gd name="connsiteX7" fmla="*/ 12192000 w 12192001"/>
              <a:gd name="connsiteY7" fmla="*/ 252000 h 6862480"/>
              <a:gd name="connsiteX8" fmla="*/ 12192000 w 12192001"/>
              <a:gd name="connsiteY8" fmla="*/ 6610480 h 6862480"/>
              <a:gd name="connsiteX9" fmla="*/ 12192000 w 12192001"/>
              <a:gd name="connsiteY9" fmla="*/ 6658039 h 6862480"/>
              <a:gd name="connsiteX10" fmla="*/ 12192000 w 12192001"/>
              <a:gd name="connsiteY10" fmla="*/ 6862480 h 6862480"/>
              <a:gd name="connsiteX11" fmla="*/ 0 w 12192001"/>
              <a:gd name="connsiteY11" fmla="*/ 6862480 h 6862480"/>
              <a:gd name="connsiteX12" fmla="*/ 0 w 12192001"/>
              <a:gd name="connsiteY12" fmla="*/ 6610480 h 6862480"/>
              <a:gd name="connsiteX13" fmla="*/ 0 w 12192001"/>
              <a:gd name="connsiteY13" fmla="*/ 6610480 h 6862480"/>
              <a:gd name="connsiteX14" fmla="*/ 0 w 12192001"/>
              <a:gd name="connsiteY14" fmla="*/ 184484 h 6862480"/>
              <a:gd name="connsiteX15" fmla="*/ 2 w 12192001"/>
              <a:gd name="connsiteY15" fmla="*/ 184484 h 6862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2192001" h="6862480">
                <a:moveTo>
                  <a:pt x="252001" y="252000"/>
                </a:moveTo>
                <a:lnTo>
                  <a:pt x="252001" y="6610480"/>
                </a:lnTo>
                <a:lnTo>
                  <a:pt x="11940000" y="6610480"/>
                </a:lnTo>
                <a:lnTo>
                  <a:pt x="11940000" y="252000"/>
                </a:lnTo>
                <a:close/>
                <a:moveTo>
                  <a:pt x="2" y="0"/>
                </a:moveTo>
                <a:lnTo>
                  <a:pt x="12192001" y="0"/>
                </a:lnTo>
                <a:lnTo>
                  <a:pt x="12192001" y="252000"/>
                </a:lnTo>
                <a:lnTo>
                  <a:pt x="12192000" y="252000"/>
                </a:lnTo>
                <a:lnTo>
                  <a:pt x="12192000" y="6610480"/>
                </a:lnTo>
                <a:lnTo>
                  <a:pt x="12192000" y="6658039"/>
                </a:lnTo>
                <a:lnTo>
                  <a:pt x="12192000" y="6862480"/>
                </a:lnTo>
                <a:lnTo>
                  <a:pt x="0" y="6862480"/>
                </a:lnTo>
                <a:lnTo>
                  <a:pt x="0" y="6610480"/>
                </a:lnTo>
                <a:lnTo>
                  <a:pt x="0" y="6610480"/>
                </a:lnTo>
                <a:lnTo>
                  <a:pt x="0" y="184484"/>
                </a:lnTo>
                <a:lnTo>
                  <a:pt x="2" y="18448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70601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46C1F-20AD-4EC1-8705-47152CDF3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1709739"/>
            <a:ext cx="10652125" cy="3880936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B1883C-A931-4B78-9B2D-E22623C77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D5E52-3363-4C9E-A939-41058D5EC942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0711-0627-432E-B066-99127036F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D7883B-19F2-4951-8B8A-635BC2390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50274-FF24-4353-A52C-91EEE47C9998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21451" y="5825807"/>
            <a:ext cx="107752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70965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BEE3F-6C1B-4A6C-81B9-2CBCBE24A8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770670"/>
            <a:ext cx="9144000" cy="2658329"/>
          </a:xfrm>
        </p:spPr>
        <p:txBody>
          <a:bodyPr anchor="b"/>
          <a:lstStyle>
            <a:lvl1pPr algn="ctr">
              <a:defRPr sz="4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1A62B6-B231-4127-AE1F-8056B63074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838849"/>
            <a:ext cx="9144000" cy="520012"/>
          </a:xfrm>
          <a:noFill/>
        </p:spPr>
        <p:txBody>
          <a:bodyPr/>
          <a:lstStyle>
            <a:lvl1pPr marL="0" indent="0" algn="ctr">
              <a:buNone/>
              <a:defRPr sz="1400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710D08-EEA7-44FC-BBF6-2DBD88CA9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D5E52-3363-4C9E-A939-41058D5EC942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472A87-694B-47AE-9789-89EBB005D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552829-F7D2-405D-BAD2-27132EF48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50274-FF24-4353-A52C-91EEE47C9998}" type="slidenum">
              <a:rPr lang="en-GB" smtClean="0"/>
              <a:t>‹#›</a:t>
            </a:fld>
            <a:endParaRPr lang="en-GB"/>
          </a:p>
        </p:txBody>
      </p:sp>
      <p:sp>
        <p:nvSpPr>
          <p:cNvPr id="7" name="Freeform 6"/>
          <p:cNvSpPr/>
          <p:nvPr userDrawn="1"/>
        </p:nvSpPr>
        <p:spPr>
          <a:xfrm>
            <a:off x="-1" y="-1"/>
            <a:ext cx="12192001" cy="6862480"/>
          </a:xfrm>
          <a:custGeom>
            <a:avLst/>
            <a:gdLst>
              <a:gd name="connsiteX0" fmla="*/ 252001 w 12192001"/>
              <a:gd name="connsiteY0" fmla="*/ 252000 h 6862480"/>
              <a:gd name="connsiteX1" fmla="*/ 252001 w 12192001"/>
              <a:gd name="connsiteY1" fmla="*/ 6610480 h 6862480"/>
              <a:gd name="connsiteX2" fmla="*/ 11940000 w 12192001"/>
              <a:gd name="connsiteY2" fmla="*/ 6610480 h 6862480"/>
              <a:gd name="connsiteX3" fmla="*/ 11940000 w 12192001"/>
              <a:gd name="connsiteY3" fmla="*/ 252000 h 6862480"/>
              <a:gd name="connsiteX4" fmla="*/ 2 w 12192001"/>
              <a:gd name="connsiteY4" fmla="*/ 0 h 6862480"/>
              <a:gd name="connsiteX5" fmla="*/ 12192001 w 12192001"/>
              <a:gd name="connsiteY5" fmla="*/ 0 h 6862480"/>
              <a:gd name="connsiteX6" fmla="*/ 12192001 w 12192001"/>
              <a:gd name="connsiteY6" fmla="*/ 252000 h 6862480"/>
              <a:gd name="connsiteX7" fmla="*/ 12192000 w 12192001"/>
              <a:gd name="connsiteY7" fmla="*/ 252000 h 6862480"/>
              <a:gd name="connsiteX8" fmla="*/ 12192000 w 12192001"/>
              <a:gd name="connsiteY8" fmla="*/ 6610480 h 6862480"/>
              <a:gd name="connsiteX9" fmla="*/ 12192000 w 12192001"/>
              <a:gd name="connsiteY9" fmla="*/ 6658039 h 6862480"/>
              <a:gd name="connsiteX10" fmla="*/ 12192000 w 12192001"/>
              <a:gd name="connsiteY10" fmla="*/ 6862480 h 6862480"/>
              <a:gd name="connsiteX11" fmla="*/ 0 w 12192001"/>
              <a:gd name="connsiteY11" fmla="*/ 6862480 h 6862480"/>
              <a:gd name="connsiteX12" fmla="*/ 0 w 12192001"/>
              <a:gd name="connsiteY12" fmla="*/ 6610480 h 6862480"/>
              <a:gd name="connsiteX13" fmla="*/ 0 w 12192001"/>
              <a:gd name="connsiteY13" fmla="*/ 6610480 h 6862480"/>
              <a:gd name="connsiteX14" fmla="*/ 0 w 12192001"/>
              <a:gd name="connsiteY14" fmla="*/ 184484 h 6862480"/>
              <a:gd name="connsiteX15" fmla="*/ 2 w 12192001"/>
              <a:gd name="connsiteY15" fmla="*/ 184484 h 6862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2192001" h="6862480">
                <a:moveTo>
                  <a:pt x="252001" y="252000"/>
                </a:moveTo>
                <a:lnTo>
                  <a:pt x="252001" y="6610480"/>
                </a:lnTo>
                <a:lnTo>
                  <a:pt x="11940000" y="6610480"/>
                </a:lnTo>
                <a:lnTo>
                  <a:pt x="11940000" y="252000"/>
                </a:lnTo>
                <a:close/>
                <a:moveTo>
                  <a:pt x="2" y="0"/>
                </a:moveTo>
                <a:lnTo>
                  <a:pt x="12192001" y="0"/>
                </a:lnTo>
                <a:lnTo>
                  <a:pt x="12192001" y="252000"/>
                </a:lnTo>
                <a:lnTo>
                  <a:pt x="12192000" y="252000"/>
                </a:lnTo>
                <a:lnTo>
                  <a:pt x="12192000" y="6610480"/>
                </a:lnTo>
                <a:lnTo>
                  <a:pt x="12192000" y="6658039"/>
                </a:lnTo>
                <a:lnTo>
                  <a:pt x="12192000" y="6862480"/>
                </a:lnTo>
                <a:lnTo>
                  <a:pt x="0" y="6862480"/>
                </a:lnTo>
                <a:lnTo>
                  <a:pt x="0" y="6610480"/>
                </a:lnTo>
                <a:lnTo>
                  <a:pt x="0" y="6610480"/>
                </a:lnTo>
                <a:lnTo>
                  <a:pt x="0" y="184484"/>
                </a:lnTo>
                <a:lnTo>
                  <a:pt x="2" y="18448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81942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4989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E8E0E-D6AD-40BE-9FEC-BE7E66BD1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23EEBA-44BE-4AB6-98A2-B58599E98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D5E52-3363-4C9E-A939-41058D5EC942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927935-CA8F-41BD-9F79-7708E9102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4CBF43-341E-4315-93DF-F8FD210CB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50274-FF24-4353-A52C-91EEE47C9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6676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38E86CE-4187-4331-B42F-FAA0DEBBC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D5E52-3363-4C9E-A939-41058D5EC942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FE9486-F2BF-435C-BEA3-BA64A5EF9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5965D0-EE34-4F2A-B1E3-23FDF6AB1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50274-FF24-4353-A52C-91EEE47C9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3124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7F542-DB10-4D9A-AB9A-91EAF3A30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73FF17-9FE6-4E1F-8CBF-68C1DFBAF0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325" y="1592262"/>
            <a:ext cx="3599999" cy="446563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455F72-FC2E-46EC-A512-BD7BA631F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D5E52-3363-4C9E-A939-41058D5EC942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798F54-14F1-4A78-A67A-C8DE8ADFC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7BE936-1CD1-4D36-A442-B4A7475DB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50274-FF24-4353-A52C-91EEE47C9998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4724400" y="1592263"/>
            <a:ext cx="6772273" cy="4465637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49237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7F542-DB10-4D9A-AB9A-91EAF3A30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73FF17-9FE6-4E1F-8CBF-68C1DFBAF0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96676" y="1592262"/>
            <a:ext cx="3599999" cy="446563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455F72-FC2E-46EC-A512-BD7BA631F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D5E52-3363-4C9E-A939-41058D5EC942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798F54-14F1-4A78-A67A-C8DE8ADFC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7BE936-1CD1-4D36-A442-B4A7475DB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50274-FF24-4353-A52C-91EEE47C9998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695327" y="1592263"/>
            <a:ext cx="6772273" cy="4465637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7740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_Right_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6311900" y="0"/>
            <a:ext cx="5880100" cy="6857999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097F542-DB10-4D9A-AB9A-91EAF3A30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365124"/>
            <a:ext cx="5184775" cy="2771107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73FF17-9FE6-4E1F-8CBF-68C1DFBAF0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325" y="3729789"/>
            <a:ext cx="5184775" cy="225398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455F72-FC2E-46EC-A512-BD7BA631F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D5E52-3363-4C9E-A939-41058D5EC942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798F54-14F1-4A78-A67A-C8DE8ADFC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7BE936-1CD1-4D36-A442-B4A7475DB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fld id="{FF250274-FF24-4353-A52C-91EEE47C9998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95325" y="3429000"/>
            <a:ext cx="51847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8799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_Left_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5876925" cy="6857999"/>
          </a:xfrm>
        </p:spPr>
        <p:txBody>
          <a:bodyPr/>
          <a:lstStyle/>
          <a:p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097F542-DB10-4D9A-AB9A-91EAF3A30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11900" y="365125"/>
            <a:ext cx="5184775" cy="2771106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73FF17-9FE6-4E1F-8CBF-68C1DFBAF0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11900" y="3729789"/>
            <a:ext cx="5184775" cy="225398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455F72-FC2E-46EC-A512-BD7BA631F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D5E52-3363-4C9E-A939-41058D5EC942}" type="datetimeFigureOut">
              <a:rPr lang="en-GB" smtClean="0"/>
              <a:t>10/05/2026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798F54-14F1-4A78-A67A-C8DE8ADFC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7BE936-1CD1-4D36-A442-B4A7475DB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fld id="{FF250274-FF24-4353-A52C-91EEE47C9998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11900" y="3429000"/>
            <a:ext cx="51847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1987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Titl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7F542-DB10-4D9A-AB9A-91EAF3A30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6" y="365124"/>
            <a:ext cx="3600000" cy="2771107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73FF17-9FE6-4E1F-8CBF-68C1DFBAF0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326" y="3729788"/>
            <a:ext cx="3600000" cy="232811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455F72-FC2E-46EC-A512-BD7BA631F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fld id="{782D5E52-3363-4C9E-A939-41058D5EC942}" type="datetimeFigureOut">
              <a:rPr lang="en-GB" smtClean="0"/>
              <a:pPr/>
              <a:t>10/05/2026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798F54-14F1-4A78-A67A-C8DE8ADFC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7BE936-1CD1-4D36-A442-B4A7475DB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fld id="{FF250274-FF24-4353-A52C-91EEE47C9998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95325" y="3429000"/>
            <a:ext cx="360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4748464" y="365125"/>
            <a:ext cx="6748211" cy="5692775"/>
          </a:xfrm>
        </p:spPr>
        <p:txBody>
          <a:bodyPr anchor="ctr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9663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Titl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7F542-DB10-4D9A-AB9A-91EAF3A30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96675" y="365124"/>
            <a:ext cx="3600000" cy="2771107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73FF17-9FE6-4E1F-8CBF-68C1DFBAF0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96675" y="3729788"/>
            <a:ext cx="3600000" cy="232811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455F72-FC2E-46EC-A512-BD7BA631F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fld id="{782D5E52-3363-4C9E-A939-41058D5EC942}" type="datetimeFigureOut">
              <a:rPr lang="en-GB" smtClean="0"/>
              <a:pPr/>
              <a:t>10/05/2026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798F54-14F1-4A78-A67A-C8DE8ADFC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7BE936-1CD1-4D36-A442-B4A7475DB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fld id="{FF250274-FF24-4353-A52C-91EEE47C9998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7896674" y="3429000"/>
            <a:ext cx="360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695326" y="365125"/>
            <a:ext cx="6748211" cy="5692775"/>
          </a:xfrm>
        </p:spPr>
        <p:txBody>
          <a:bodyPr anchor="ctr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7946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D6EE2E7-AED1-4C1A-9F15-934E2C1BD0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4" y="379193"/>
            <a:ext cx="10801349" cy="609398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C40B71-E6A6-4D35-A101-8BFB973B71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5325" y="1604211"/>
            <a:ext cx="10801349" cy="437956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9FEB32-0838-48C8-AB3B-2818515264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24400" y="6983261"/>
            <a:ext cx="2743200" cy="26167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900">
                <a:solidFill>
                  <a:schemeClr val="accent4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782D5E52-3363-4C9E-A939-41058D5EC942}" type="datetimeFigureOut">
              <a:rPr lang="en-GB" smtClean="0"/>
              <a:pPr/>
              <a:t>10/05/2026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AD53D1-3F05-4E09-B419-FD48317061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99411" y="6228023"/>
            <a:ext cx="8191098" cy="26167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>
                <a:solidFill>
                  <a:schemeClr val="accent4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7B3DA2-61C8-4698-9785-2D990D8B10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5326" y="6228023"/>
            <a:ext cx="443664" cy="26167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 u="sng">
                <a:solidFill>
                  <a:schemeClr val="accent4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FF250274-FF24-4353-A52C-91EEE47C9998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9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0496" y="6233045"/>
            <a:ext cx="1316179" cy="256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7259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1pPr>
      <a:lvl2pPr marL="182563" indent="-182563" algn="l" defTabSz="914400" rtl="0" eaLnBrk="1" latinLnBrk="0" hangingPunct="1">
        <a:lnSpc>
          <a:spcPct val="11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2pPr>
      <a:lvl3pPr marL="0" indent="0" algn="l" defTabSz="914400" rtl="0" eaLnBrk="1" latinLnBrk="0" hangingPunct="1">
        <a:lnSpc>
          <a:spcPct val="90000"/>
        </a:lnSpc>
        <a:spcBef>
          <a:spcPts val="0"/>
        </a:spcBef>
        <a:buFont typeface="Arial" panose="020B0604020202020204" pitchFamily="34" charset="0"/>
        <a:buNone/>
        <a:defRPr sz="2000" b="1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3pPr>
      <a:lvl4pPr marL="0" indent="0" algn="l" defTabSz="914400" rtl="0" eaLnBrk="1" latinLnBrk="0" hangingPunct="1">
        <a:lnSpc>
          <a:spcPct val="90000"/>
        </a:lnSpc>
        <a:spcBef>
          <a:spcPts val="0"/>
        </a:spcBef>
        <a:buFont typeface="Arial" panose="020B0604020202020204" pitchFamily="34" charset="0"/>
        <a:buNone/>
        <a:defRPr sz="1400" b="1" i="0" kern="1200">
          <a:solidFill>
            <a:schemeClr val="accent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4pPr>
      <a:lvl5pPr marL="0" indent="0" algn="l" defTabSz="914400" rtl="0" eaLnBrk="1" latinLnBrk="0" hangingPunct="1">
        <a:lnSpc>
          <a:spcPct val="90000"/>
        </a:lnSpc>
        <a:spcBef>
          <a:spcPts val="0"/>
        </a:spcBef>
        <a:buFont typeface="Arial" panose="020B0604020202020204" pitchFamily="34" charset="0"/>
        <a:buNone/>
        <a:defRPr sz="1050" b="0" i="1" kern="1200">
          <a:solidFill>
            <a:schemeClr val="accent4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orient="horz" pos="2160">
          <p15:clr>
            <a:srgbClr val="F26B43"/>
          </p15:clr>
        </p15:guide>
        <p15:guide id="3" pos="438">
          <p15:clr>
            <a:srgbClr val="F26B43"/>
          </p15:clr>
        </p15:guide>
        <p15:guide id="4" pos="7242">
          <p15:clr>
            <a:srgbClr val="F26B43"/>
          </p15:clr>
        </p15:guide>
        <p15:guide id="5" orient="horz" pos="232">
          <p15:clr>
            <a:srgbClr val="F26B43"/>
          </p15:clr>
        </p15:guide>
        <p15:guide id="6" orient="horz" pos="4088">
          <p15:clr>
            <a:srgbClr val="F26B43"/>
          </p15:clr>
        </p15:guide>
        <p15:guide id="7" orient="horz" pos="3816">
          <p15:clr>
            <a:srgbClr val="F26B43"/>
          </p15:clr>
        </p15:guide>
        <p15:guide id="8" pos="3976">
          <p15:clr>
            <a:srgbClr val="F26B43"/>
          </p15:clr>
        </p15:guide>
        <p15:guide id="9" pos="3704">
          <p15:clr>
            <a:srgbClr val="F26B43"/>
          </p15:clr>
        </p15:guide>
        <p15:guide id="10" orient="horz" pos="100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3" Type="http://schemas.microsoft.com/office/2014/relationships/chartEx" Target="../charts/chartEx1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 15"/>
          <p:cNvSpPr/>
          <p:nvPr/>
        </p:nvSpPr>
        <p:spPr>
          <a:xfrm>
            <a:off x="-1" y="-1"/>
            <a:ext cx="12192001" cy="6862480"/>
          </a:xfrm>
          <a:custGeom>
            <a:avLst/>
            <a:gdLst>
              <a:gd name="connsiteX0" fmla="*/ 252001 w 12192001"/>
              <a:gd name="connsiteY0" fmla="*/ 252000 h 6862480"/>
              <a:gd name="connsiteX1" fmla="*/ 252001 w 12192001"/>
              <a:gd name="connsiteY1" fmla="*/ 6610480 h 6862480"/>
              <a:gd name="connsiteX2" fmla="*/ 11940000 w 12192001"/>
              <a:gd name="connsiteY2" fmla="*/ 6610480 h 6862480"/>
              <a:gd name="connsiteX3" fmla="*/ 11940000 w 12192001"/>
              <a:gd name="connsiteY3" fmla="*/ 252000 h 6862480"/>
              <a:gd name="connsiteX4" fmla="*/ 2 w 12192001"/>
              <a:gd name="connsiteY4" fmla="*/ 0 h 6862480"/>
              <a:gd name="connsiteX5" fmla="*/ 12192001 w 12192001"/>
              <a:gd name="connsiteY5" fmla="*/ 0 h 6862480"/>
              <a:gd name="connsiteX6" fmla="*/ 12192001 w 12192001"/>
              <a:gd name="connsiteY6" fmla="*/ 252000 h 6862480"/>
              <a:gd name="connsiteX7" fmla="*/ 12192000 w 12192001"/>
              <a:gd name="connsiteY7" fmla="*/ 252000 h 6862480"/>
              <a:gd name="connsiteX8" fmla="*/ 12192000 w 12192001"/>
              <a:gd name="connsiteY8" fmla="*/ 6610480 h 6862480"/>
              <a:gd name="connsiteX9" fmla="*/ 12192000 w 12192001"/>
              <a:gd name="connsiteY9" fmla="*/ 6658039 h 6862480"/>
              <a:gd name="connsiteX10" fmla="*/ 12192000 w 12192001"/>
              <a:gd name="connsiteY10" fmla="*/ 6862480 h 6862480"/>
              <a:gd name="connsiteX11" fmla="*/ 0 w 12192001"/>
              <a:gd name="connsiteY11" fmla="*/ 6862480 h 6862480"/>
              <a:gd name="connsiteX12" fmla="*/ 0 w 12192001"/>
              <a:gd name="connsiteY12" fmla="*/ 6610480 h 6862480"/>
              <a:gd name="connsiteX13" fmla="*/ 0 w 12192001"/>
              <a:gd name="connsiteY13" fmla="*/ 6610480 h 6862480"/>
              <a:gd name="connsiteX14" fmla="*/ 0 w 12192001"/>
              <a:gd name="connsiteY14" fmla="*/ 184484 h 6862480"/>
              <a:gd name="connsiteX15" fmla="*/ 2 w 12192001"/>
              <a:gd name="connsiteY15" fmla="*/ 184484 h 6862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2192001" h="6862480">
                <a:moveTo>
                  <a:pt x="252001" y="252000"/>
                </a:moveTo>
                <a:lnTo>
                  <a:pt x="252001" y="6610480"/>
                </a:lnTo>
                <a:lnTo>
                  <a:pt x="11940000" y="6610480"/>
                </a:lnTo>
                <a:lnTo>
                  <a:pt x="11940000" y="252000"/>
                </a:lnTo>
                <a:close/>
                <a:moveTo>
                  <a:pt x="2" y="0"/>
                </a:moveTo>
                <a:lnTo>
                  <a:pt x="12192001" y="0"/>
                </a:lnTo>
                <a:lnTo>
                  <a:pt x="12192001" y="252000"/>
                </a:lnTo>
                <a:lnTo>
                  <a:pt x="12192000" y="252000"/>
                </a:lnTo>
                <a:lnTo>
                  <a:pt x="12192000" y="6610480"/>
                </a:lnTo>
                <a:lnTo>
                  <a:pt x="12192000" y="6658039"/>
                </a:lnTo>
                <a:lnTo>
                  <a:pt x="12192000" y="6862480"/>
                </a:lnTo>
                <a:lnTo>
                  <a:pt x="0" y="6862480"/>
                </a:lnTo>
                <a:lnTo>
                  <a:pt x="0" y="6610480"/>
                </a:lnTo>
                <a:lnTo>
                  <a:pt x="0" y="6610480"/>
                </a:lnTo>
                <a:lnTo>
                  <a:pt x="0" y="184484"/>
                </a:lnTo>
                <a:lnTo>
                  <a:pt x="2" y="18448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ctrTitle"/>
          </p:nvPr>
        </p:nvSpPr>
        <p:spPr>
          <a:xfrm>
            <a:off x="708388" y="770670"/>
            <a:ext cx="10775224" cy="2658329"/>
          </a:xfrm>
        </p:spPr>
        <p:txBody>
          <a:bodyPr/>
          <a:lstStyle/>
          <a:p>
            <a:r>
              <a:rPr lang="en-US" b="1" dirty="0"/>
              <a:t>Monthly Business and Marketing Performance – January 2025 to </a:t>
            </a:r>
            <a:r>
              <a:rPr lang="en-US" b="1"/>
              <a:t>December 2025</a:t>
            </a:r>
            <a:endParaRPr lang="en-GB" b="1" dirty="0"/>
          </a:p>
        </p:txBody>
      </p:sp>
      <p:sp>
        <p:nvSpPr>
          <p:cNvPr id="11" name="Subtitle 10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dd/dd/</a:t>
            </a:r>
            <a:r>
              <a:rPr lang="en-US" b="1" dirty="0" err="1">
                <a:solidFill>
                  <a:schemeClr val="tx1"/>
                </a:solidFill>
              </a:rPr>
              <a:t>yyyy</a:t>
            </a:r>
            <a:endParaRPr lang="en-GB" b="1" dirty="0">
              <a:solidFill>
                <a:schemeClr val="tx1"/>
              </a:solidFill>
            </a:endParaRPr>
          </a:p>
        </p:txBody>
      </p:sp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736A1B7E-69F4-4B6D-A9C6-0CE75EB3CA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6896" y="4944411"/>
            <a:ext cx="4018205" cy="781639"/>
          </a:xfrm>
          <a:prstGeom prst="rect">
            <a:avLst/>
          </a:prstGeom>
        </p:spPr>
      </p:pic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FB661D56-2804-88C5-E27F-4749753049ED}"/>
              </a:ext>
            </a:extLst>
          </p:cNvPr>
          <p:cNvCxnSpPr/>
          <p:nvPr/>
        </p:nvCxnSpPr>
        <p:spPr>
          <a:xfrm>
            <a:off x="708388" y="3561072"/>
            <a:ext cx="107752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78844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C58029-F568-5812-5E7B-4EF4121DA6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A16EF-3D91-6538-233D-E99834298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Blended CAC….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7E82462-4234-72C7-9B5E-A26E776FC985}"/>
              </a:ext>
            </a:extLst>
          </p:cNvPr>
          <p:cNvSpPr/>
          <p:nvPr/>
        </p:nvSpPr>
        <p:spPr>
          <a:xfrm>
            <a:off x="8991599" y="1366601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Blended CAC 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Recent Month 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£379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D3E38E0-6051-E604-1C8F-A4F95B0D3592}"/>
              </a:ext>
            </a:extLst>
          </p:cNvPr>
          <p:cNvSpPr/>
          <p:nvPr/>
        </p:nvSpPr>
        <p:spPr>
          <a:xfrm>
            <a:off x="8991599" y="2576849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Blended CAC 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Average YTD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£435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8586A11-8E71-FC35-9A27-903900BF016A}"/>
              </a:ext>
            </a:extLst>
          </p:cNvPr>
          <p:cNvSpPr/>
          <p:nvPr/>
        </p:nvSpPr>
        <p:spPr>
          <a:xfrm>
            <a:off x="8991599" y="3787097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Blended CAC 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Recent Month v Last Month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-6%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392188C-A717-2116-6081-A6A65033B3AF}"/>
              </a:ext>
            </a:extLst>
          </p:cNvPr>
          <p:cNvSpPr/>
          <p:nvPr/>
        </p:nvSpPr>
        <p:spPr>
          <a:xfrm>
            <a:off x="8991599" y="4997345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Blended CAC 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Recent Year Month v Last Year Month – Same Period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-15%</a:t>
            </a:r>
          </a:p>
        </p:txBody>
      </p:sp>
      <p:sp>
        <p:nvSpPr>
          <p:cNvPr id="7" name="Up Arrow 6">
            <a:extLst>
              <a:ext uri="{FF2B5EF4-FFF2-40B4-BE49-F238E27FC236}">
                <a16:creationId xmlns:a16="http://schemas.microsoft.com/office/drawing/2014/main" id="{AB211316-8B15-D0EA-27B6-7477155BA68F}"/>
              </a:ext>
            </a:extLst>
          </p:cNvPr>
          <p:cNvSpPr/>
          <p:nvPr/>
        </p:nvSpPr>
        <p:spPr>
          <a:xfrm rot="10800000">
            <a:off x="10364874" y="4501662"/>
            <a:ext cx="128954" cy="199292"/>
          </a:xfrm>
          <a:prstGeom prst="up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Up Arrow 7">
            <a:extLst>
              <a:ext uri="{FF2B5EF4-FFF2-40B4-BE49-F238E27FC236}">
                <a16:creationId xmlns:a16="http://schemas.microsoft.com/office/drawing/2014/main" id="{7998BD47-5D3F-DB10-8D6C-F2B550C50288}"/>
              </a:ext>
            </a:extLst>
          </p:cNvPr>
          <p:cNvSpPr/>
          <p:nvPr/>
        </p:nvSpPr>
        <p:spPr>
          <a:xfrm rot="10800000">
            <a:off x="10413441" y="5796550"/>
            <a:ext cx="128954" cy="199292"/>
          </a:xfrm>
          <a:prstGeom prst="up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Up Arrow 2">
            <a:extLst>
              <a:ext uri="{FF2B5EF4-FFF2-40B4-BE49-F238E27FC236}">
                <a16:creationId xmlns:a16="http://schemas.microsoft.com/office/drawing/2014/main" id="{0D3C1287-91FD-1E85-D685-2DBC4C2849A6}"/>
              </a:ext>
            </a:extLst>
          </p:cNvPr>
          <p:cNvSpPr/>
          <p:nvPr/>
        </p:nvSpPr>
        <p:spPr>
          <a:xfrm rot="10800000">
            <a:off x="10356500" y="1989678"/>
            <a:ext cx="128954" cy="199292"/>
          </a:xfrm>
          <a:prstGeom prst="up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Up Arrow 5">
            <a:extLst>
              <a:ext uri="{FF2B5EF4-FFF2-40B4-BE49-F238E27FC236}">
                <a16:creationId xmlns:a16="http://schemas.microsoft.com/office/drawing/2014/main" id="{CE1753A7-8449-88A4-96C4-1751D73544F0}"/>
              </a:ext>
            </a:extLst>
          </p:cNvPr>
          <p:cNvSpPr/>
          <p:nvPr/>
        </p:nvSpPr>
        <p:spPr>
          <a:xfrm rot="10800000">
            <a:off x="10340590" y="3206262"/>
            <a:ext cx="128954" cy="199292"/>
          </a:xfrm>
          <a:prstGeom prst="up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5F8BAE9-85DD-4430-9B4F-A8341D974EFD}"/>
              </a:ext>
            </a:extLst>
          </p:cNvPr>
          <p:cNvSpPr txBox="1"/>
          <p:nvPr/>
        </p:nvSpPr>
        <p:spPr>
          <a:xfrm>
            <a:off x="8593015" y="0"/>
            <a:ext cx="359898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300" b="1" i="1" dirty="0"/>
              <a:t>Date Range: January 2025 to December 2025</a:t>
            </a: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F391ED80-A12C-E64C-5374-7DC3C070852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90448589"/>
              </p:ext>
            </p:extLst>
          </p:nvPr>
        </p:nvGraphicFramePr>
        <p:xfrm>
          <a:off x="594212" y="1458057"/>
          <a:ext cx="7529879" cy="46731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469025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7CE96C-4670-179F-8DD4-5DC5FA0734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7DDE64-1FFD-0F7B-324A-3D50ADBD0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Breakdown on Paid New Customers….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F5D6E11-AE67-A778-B841-6B5C22BE565B}"/>
              </a:ext>
            </a:extLst>
          </p:cNvPr>
          <p:cNvSpPr/>
          <p:nvPr/>
        </p:nvSpPr>
        <p:spPr>
          <a:xfrm>
            <a:off x="8991599" y="1366601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Paid New Customers 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Recent Month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76%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9A36411-277E-0054-A9B9-E8EDE9761C35}"/>
              </a:ext>
            </a:extLst>
          </p:cNvPr>
          <p:cNvSpPr/>
          <p:nvPr/>
        </p:nvSpPr>
        <p:spPr>
          <a:xfrm>
            <a:off x="8991599" y="2576849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Revenue Per New Paid Customer 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Recent Month £1,950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1D84F6D-0891-F23C-CAF5-F161DC29B963}"/>
              </a:ext>
            </a:extLst>
          </p:cNvPr>
          <p:cNvSpPr/>
          <p:nvPr/>
        </p:nvSpPr>
        <p:spPr>
          <a:xfrm>
            <a:off x="8991599" y="3787097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Paid New Customers 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Recent Month v Last Month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25%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D19958F-D2E7-D718-9B65-A7383EA65042}"/>
              </a:ext>
            </a:extLst>
          </p:cNvPr>
          <p:cNvSpPr/>
          <p:nvPr/>
        </p:nvSpPr>
        <p:spPr>
          <a:xfrm>
            <a:off x="8991599" y="4997345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Paid New Customers 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Recent Year Month v Last Year Month – Same Period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67%</a:t>
            </a:r>
          </a:p>
        </p:txBody>
      </p:sp>
      <p:sp>
        <p:nvSpPr>
          <p:cNvPr id="5" name="Up Arrow 4">
            <a:extLst>
              <a:ext uri="{FF2B5EF4-FFF2-40B4-BE49-F238E27FC236}">
                <a16:creationId xmlns:a16="http://schemas.microsoft.com/office/drawing/2014/main" id="{681894D4-6F25-211D-0707-9450243D66B4}"/>
              </a:ext>
            </a:extLst>
          </p:cNvPr>
          <p:cNvSpPr/>
          <p:nvPr/>
        </p:nvSpPr>
        <p:spPr>
          <a:xfrm>
            <a:off x="10298723" y="4478216"/>
            <a:ext cx="128954" cy="199292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Up Arrow 6">
            <a:extLst>
              <a:ext uri="{FF2B5EF4-FFF2-40B4-BE49-F238E27FC236}">
                <a16:creationId xmlns:a16="http://schemas.microsoft.com/office/drawing/2014/main" id="{215EA46D-B5DA-12B7-75C4-BDCBAF4BCBCC}"/>
              </a:ext>
            </a:extLst>
          </p:cNvPr>
          <p:cNvSpPr/>
          <p:nvPr/>
        </p:nvSpPr>
        <p:spPr>
          <a:xfrm>
            <a:off x="10298723" y="5779476"/>
            <a:ext cx="128954" cy="199292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Up Arrow 5">
            <a:extLst>
              <a:ext uri="{FF2B5EF4-FFF2-40B4-BE49-F238E27FC236}">
                <a16:creationId xmlns:a16="http://schemas.microsoft.com/office/drawing/2014/main" id="{240FC547-AE9A-0565-263F-6AFB463809D6}"/>
              </a:ext>
            </a:extLst>
          </p:cNvPr>
          <p:cNvSpPr/>
          <p:nvPr/>
        </p:nvSpPr>
        <p:spPr>
          <a:xfrm>
            <a:off x="10978662" y="3169881"/>
            <a:ext cx="128954" cy="199292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Up Arrow 7">
            <a:extLst>
              <a:ext uri="{FF2B5EF4-FFF2-40B4-BE49-F238E27FC236}">
                <a16:creationId xmlns:a16="http://schemas.microsoft.com/office/drawing/2014/main" id="{192FF72D-03EA-5BD9-9EC1-53F8742B88FA}"/>
              </a:ext>
            </a:extLst>
          </p:cNvPr>
          <p:cNvSpPr/>
          <p:nvPr/>
        </p:nvSpPr>
        <p:spPr>
          <a:xfrm>
            <a:off x="10298723" y="1986492"/>
            <a:ext cx="128954" cy="199292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003DA07-D1CA-560C-A70E-8C4025BA41D3}"/>
              </a:ext>
            </a:extLst>
          </p:cNvPr>
          <p:cNvSpPr txBox="1"/>
          <p:nvPr/>
        </p:nvSpPr>
        <p:spPr>
          <a:xfrm>
            <a:off x="8593015" y="0"/>
            <a:ext cx="359898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300" b="1" i="1" dirty="0"/>
              <a:t>Date Range: January 2025 to December 2025</a:t>
            </a: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8DE7CF30-3220-FD2A-F001-2BCA57C9D37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26154834"/>
              </p:ext>
            </p:extLst>
          </p:nvPr>
        </p:nvGraphicFramePr>
        <p:xfrm>
          <a:off x="632523" y="1366601"/>
          <a:ext cx="7552696" cy="4764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256510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CF51DF-1C4F-6FC1-87B0-33B4460C56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48F1F-BC72-BE20-177D-64FF88528C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Revenue Per Paid Customer….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621630D-8905-3C6E-A8C2-F4B9C08464DC}"/>
              </a:ext>
            </a:extLst>
          </p:cNvPr>
          <p:cNvSpPr/>
          <p:nvPr/>
        </p:nvSpPr>
        <p:spPr>
          <a:xfrm>
            <a:off x="8991599" y="1366601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Revenue Per New 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Paid Customer 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Recent Month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£1,950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236F2C1-5C75-EBC2-7D2C-E07C779D9565}"/>
              </a:ext>
            </a:extLst>
          </p:cNvPr>
          <p:cNvSpPr/>
          <p:nvPr/>
        </p:nvSpPr>
        <p:spPr>
          <a:xfrm>
            <a:off x="8991599" y="2576849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Revenue Per Customer Recent Month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£704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5D084C3-07B2-8A0F-D00E-3C68FE91D607}"/>
              </a:ext>
            </a:extLst>
          </p:cNvPr>
          <p:cNvSpPr/>
          <p:nvPr/>
        </p:nvSpPr>
        <p:spPr>
          <a:xfrm>
            <a:off x="8991599" y="3787097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Revenue Per New Paid Customer 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Recent Month v Last Month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30%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678D8CE-C777-B84D-9715-2AFEB96E803F}"/>
              </a:ext>
            </a:extLst>
          </p:cNvPr>
          <p:cNvSpPr/>
          <p:nvPr/>
        </p:nvSpPr>
        <p:spPr>
          <a:xfrm>
            <a:off x="8991599" y="4997345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Revenue Per New Paid Customer Recent Year Month v Last Year Month – Same Period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8%</a:t>
            </a:r>
          </a:p>
        </p:txBody>
      </p:sp>
      <p:sp>
        <p:nvSpPr>
          <p:cNvPr id="6" name="Up Arrow 5">
            <a:extLst>
              <a:ext uri="{FF2B5EF4-FFF2-40B4-BE49-F238E27FC236}">
                <a16:creationId xmlns:a16="http://schemas.microsoft.com/office/drawing/2014/main" id="{276967FF-7F3C-06DB-376C-3F0D6A09EF52}"/>
              </a:ext>
            </a:extLst>
          </p:cNvPr>
          <p:cNvSpPr/>
          <p:nvPr/>
        </p:nvSpPr>
        <p:spPr>
          <a:xfrm>
            <a:off x="10298723" y="4572000"/>
            <a:ext cx="128954" cy="199292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Up Arrow 6">
            <a:extLst>
              <a:ext uri="{FF2B5EF4-FFF2-40B4-BE49-F238E27FC236}">
                <a16:creationId xmlns:a16="http://schemas.microsoft.com/office/drawing/2014/main" id="{095CB1BF-7CCF-28AB-9678-BF442F657308}"/>
              </a:ext>
            </a:extLst>
          </p:cNvPr>
          <p:cNvSpPr/>
          <p:nvPr/>
        </p:nvSpPr>
        <p:spPr>
          <a:xfrm>
            <a:off x="10298723" y="5779476"/>
            <a:ext cx="128954" cy="199292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Up Arrow 4">
            <a:extLst>
              <a:ext uri="{FF2B5EF4-FFF2-40B4-BE49-F238E27FC236}">
                <a16:creationId xmlns:a16="http://schemas.microsoft.com/office/drawing/2014/main" id="{7EE86767-576C-88BD-D55A-B0519C4630FE}"/>
              </a:ext>
            </a:extLst>
          </p:cNvPr>
          <p:cNvSpPr/>
          <p:nvPr/>
        </p:nvSpPr>
        <p:spPr>
          <a:xfrm>
            <a:off x="10322169" y="3212939"/>
            <a:ext cx="128954" cy="199292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Up Arrow 7">
            <a:extLst>
              <a:ext uri="{FF2B5EF4-FFF2-40B4-BE49-F238E27FC236}">
                <a16:creationId xmlns:a16="http://schemas.microsoft.com/office/drawing/2014/main" id="{7D5C9668-E0AE-9E53-B775-FD4456A24D9B}"/>
              </a:ext>
            </a:extLst>
          </p:cNvPr>
          <p:cNvSpPr/>
          <p:nvPr/>
        </p:nvSpPr>
        <p:spPr>
          <a:xfrm>
            <a:off x="10398369" y="2056830"/>
            <a:ext cx="128954" cy="199292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2F2888A-C544-37B1-1CF5-7F4E3FBE0BC4}"/>
              </a:ext>
            </a:extLst>
          </p:cNvPr>
          <p:cNvSpPr txBox="1"/>
          <p:nvPr/>
        </p:nvSpPr>
        <p:spPr>
          <a:xfrm>
            <a:off x="8593015" y="0"/>
            <a:ext cx="359898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300" b="1" i="1" dirty="0"/>
              <a:t>Date Range: January 2025 to December 2025</a:t>
            </a: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A66294CD-2780-845A-4800-E848411E5D4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9667252"/>
              </p:ext>
            </p:extLst>
          </p:nvPr>
        </p:nvGraphicFramePr>
        <p:xfrm>
          <a:off x="628405" y="1410931"/>
          <a:ext cx="7556813" cy="4720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957699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1722B8-B4F6-1C96-9A1E-C1DDB9A748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D50AD-10B0-E85A-382E-BD50AD0CB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Customer Lifetime Value….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F7CFF2B-A7B8-B197-09C1-199CBCE7BBB5}"/>
              </a:ext>
            </a:extLst>
          </p:cNvPr>
          <p:cNvSpPr/>
          <p:nvPr/>
        </p:nvSpPr>
        <p:spPr>
          <a:xfrm>
            <a:off x="8991599" y="1366601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Customer Lifetime Value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Recent Month £2,300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A433830-136A-9E18-1524-14AF221C4618}"/>
              </a:ext>
            </a:extLst>
          </p:cNvPr>
          <p:cNvSpPr/>
          <p:nvPr/>
        </p:nvSpPr>
        <p:spPr>
          <a:xfrm>
            <a:off x="8991599" y="2576849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Customer Lifetime Value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Target 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£2K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1F15A08-5E6B-4769-FB92-65DC5F44A133}"/>
              </a:ext>
            </a:extLst>
          </p:cNvPr>
          <p:cNvSpPr/>
          <p:nvPr/>
        </p:nvSpPr>
        <p:spPr>
          <a:xfrm>
            <a:off x="8991599" y="3787097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Customer Lifetime Value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Recent Month v Last Month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10%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E895932-6684-431F-B8B0-608E7F42717B}"/>
              </a:ext>
            </a:extLst>
          </p:cNvPr>
          <p:cNvSpPr/>
          <p:nvPr/>
        </p:nvSpPr>
        <p:spPr>
          <a:xfrm>
            <a:off x="8991599" y="4997345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Customer Lifetime Value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Recent Year Month v Last Year Month – Same Period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40%</a:t>
            </a:r>
          </a:p>
        </p:txBody>
      </p:sp>
      <p:sp>
        <p:nvSpPr>
          <p:cNvPr id="7" name="Up Arrow 6">
            <a:extLst>
              <a:ext uri="{FF2B5EF4-FFF2-40B4-BE49-F238E27FC236}">
                <a16:creationId xmlns:a16="http://schemas.microsoft.com/office/drawing/2014/main" id="{FFB5D2B6-235A-86EF-4FB5-9E2F44906C02}"/>
              </a:ext>
            </a:extLst>
          </p:cNvPr>
          <p:cNvSpPr/>
          <p:nvPr/>
        </p:nvSpPr>
        <p:spPr>
          <a:xfrm>
            <a:off x="10298723" y="4478216"/>
            <a:ext cx="128954" cy="199292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Up Arrow 7">
            <a:extLst>
              <a:ext uri="{FF2B5EF4-FFF2-40B4-BE49-F238E27FC236}">
                <a16:creationId xmlns:a16="http://schemas.microsoft.com/office/drawing/2014/main" id="{EE014EA3-210F-5CE8-26F2-BD86F28CE45B}"/>
              </a:ext>
            </a:extLst>
          </p:cNvPr>
          <p:cNvSpPr/>
          <p:nvPr/>
        </p:nvSpPr>
        <p:spPr>
          <a:xfrm>
            <a:off x="10298723" y="5779476"/>
            <a:ext cx="128954" cy="199292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Up Arrow 5">
            <a:extLst>
              <a:ext uri="{FF2B5EF4-FFF2-40B4-BE49-F238E27FC236}">
                <a16:creationId xmlns:a16="http://schemas.microsoft.com/office/drawing/2014/main" id="{884B0189-7E70-A210-079E-834FB58A1B7D}"/>
              </a:ext>
            </a:extLst>
          </p:cNvPr>
          <p:cNvSpPr/>
          <p:nvPr/>
        </p:nvSpPr>
        <p:spPr>
          <a:xfrm>
            <a:off x="10984523" y="1871710"/>
            <a:ext cx="128954" cy="199292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2D11C8-BB38-B8B2-D63B-24D7BAA5C830}"/>
              </a:ext>
            </a:extLst>
          </p:cNvPr>
          <p:cNvSpPr txBox="1"/>
          <p:nvPr/>
        </p:nvSpPr>
        <p:spPr>
          <a:xfrm>
            <a:off x="8593015" y="0"/>
            <a:ext cx="359898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300" b="1" i="1" dirty="0"/>
              <a:t>Date Range: January 2025 to December 2025</a:t>
            </a: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6EDA8677-E9AD-222A-7FDC-71EB5FB7EC6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21574944"/>
              </p:ext>
            </p:extLst>
          </p:nvPr>
        </p:nvGraphicFramePr>
        <p:xfrm>
          <a:off x="589815" y="1517650"/>
          <a:ext cx="7475661" cy="46017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39507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07CCE0-B028-1186-F240-A4B4743E2A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309A32-4F81-032F-BF24-CCA04094B5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APPENDIX - SUPPORTING ANALYSIS </a:t>
            </a:r>
          </a:p>
        </p:txBody>
      </p:sp>
    </p:spTree>
    <p:extLst>
      <p:ext uri="{BB962C8B-B14F-4D97-AF65-F5344CB8AC3E}">
        <p14:creationId xmlns:p14="http://schemas.microsoft.com/office/powerpoint/2010/main" val="26268799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54E176-2335-B40B-8FAB-7EF05A6BC5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347061-8A2C-9E3E-0F5D-8E4B655946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4" y="379193"/>
            <a:ext cx="10801349" cy="609398"/>
          </a:xfrm>
        </p:spPr>
        <p:txBody>
          <a:bodyPr anchor="t">
            <a:normAutofit/>
          </a:bodyPr>
          <a:lstStyle/>
          <a:p>
            <a:r>
              <a:rPr lang="en-US" b="1" dirty="0"/>
              <a:t>New v Repeat Customer Revenue….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2B10EAD-7EE2-630D-3966-2C0B8DDAE413}"/>
              </a:ext>
            </a:extLst>
          </p:cNvPr>
          <p:cNvSpPr txBox="1"/>
          <p:nvPr/>
        </p:nvSpPr>
        <p:spPr>
          <a:xfrm>
            <a:off x="8593015" y="0"/>
            <a:ext cx="359898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300" b="1" i="1" dirty="0"/>
              <a:t>Date Range: January 2025 to December 2025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A05D816B-5B6C-D901-CE0C-E11CCE285C2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63428096"/>
              </p:ext>
            </p:extLst>
          </p:nvPr>
        </p:nvGraphicFramePr>
        <p:xfrm>
          <a:off x="695324" y="1395045"/>
          <a:ext cx="10887076" cy="47595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126450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5E08F1-6F54-DE86-E015-BC5F1B1ED9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4D452-F8B6-6202-D3FB-27DE021D6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4" y="379193"/>
            <a:ext cx="10801349" cy="609398"/>
          </a:xfrm>
        </p:spPr>
        <p:txBody>
          <a:bodyPr anchor="t">
            <a:normAutofit/>
          </a:bodyPr>
          <a:lstStyle/>
          <a:p>
            <a:r>
              <a:rPr lang="en-US" b="1" dirty="0"/>
              <a:t>Paid v Organic New Customers….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575B1CA-C87C-A738-05DE-F3395D4DC5B9}"/>
              </a:ext>
            </a:extLst>
          </p:cNvPr>
          <p:cNvSpPr txBox="1"/>
          <p:nvPr/>
        </p:nvSpPr>
        <p:spPr>
          <a:xfrm>
            <a:off x="8593015" y="0"/>
            <a:ext cx="359898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300" b="1" i="1" dirty="0"/>
              <a:t>Date Range: January 2025 to December 2025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AC48A191-8ADC-266C-7513-C46E09F6BC0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4134995"/>
              </p:ext>
            </p:extLst>
          </p:nvPr>
        </p:nvGraphicFramePr>
        <p:xfrm>
          <a:off x="609599" y="1395046"/>
          <a:ext cx="10984523" cy="4783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900357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E95EE9-FB33-61CA-204C-7CC24D2776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90FC9-1A41-337E-8A48-FBB2F2C6B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4" y="379193"/>
            <a:ext cx="10801349" cy="609398"/>
          </a:xfrm>
        </p:spPr>
        <p:txBody>
          <a:bodyPr anchor="t">
            <a:normAutofit/>
          </a:bodyPr>
          <a:lstStyle/>
          <a:p>
            <a:r>
              <a:rPr lang="en-US" b="1" dirty="0"/>
              <a:t>New v Repeat Customers….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DD0752C-FB7F-A5D9-B914-090FAD6C91C2}"/>
              </a:ext>
            </a:extLst>
          </p:cNvPr>
          <p:cNvSpPr txBox="1"/>
          <p:nvPr/>
        </p:nvSpPr>
        <p:spPr>
          <a:xfrm>
            <a:off x="8593015" y="0"/>
            <a:ext cx="359898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300" b="1" i="1" dirty="0"/>
              <a:t>Date Range: January 2025 to December 2025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7B94E0E6-9610-E0D9-0BAE-C6651B59615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43108970"/>
              </p:ext>
            </p:extLst>
          </p:nvPr>
        </p:nvGraphicFramePr>
        <p:xfrm>
          <a:off x="621322" y="1395046"/>
          <a:ext cx="10984523" cy="4783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645618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0335B9-08EC-3ED5-DFEE-E5959048B8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4EE13-82FE-BFEE-BC8D-74ADAEF62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4" y="379193"/>
            <a:ext cx="10801349" cy="609398"/>
          </a:xfrm>
        </p:spPr>
        <p:txBody>
          <a:bodyPr anchor="t">
            <a:normAutofit/>
          </a:bodyPr>
          <a:lstStyle/>
          <a:p>
            <a:r>
              <a:rPr lang="en-US" b="1" dirty="0"/>
              <a:t>% Paid Ads Investment…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B0EA79C-CF8F-7D45-D93C-57BEA9BEC7CC}"/>
              </a:ext>
            </a:extLst>
          </p:cNvPr>
          <p:cNvSpPr txBox="1"/>
          <p:nvPr/>
        </p:nvSpPr>
        <p:spPr>
          <a:xfrm>
            <a:off x="8593015" y="0"/>
            <a:ext cx="359898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300" b="1" i="1" dirty="0"/>
              <a:t>Date Range: January 2025 to December 2025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F608BEA8-B7EB-6D84-DEF7-3C293262F99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19159200"/>
              </p:ext>
            </p:extLst>
          </p:nvPr>
        </p:nvGraphicFramePr>
        <p:xfrm>
          <a:off x="583711" y="1359387"/>
          <a:ext cx="10705612" cy="47717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959334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8291CC-1EBE-DB61-5035-FDE0C360F5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928AD-6390-3CA2-9595-3AB919574D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4" y="379193"/>
            <a:ext cx="10801349" cy="609398"/>
          </a:xfrm>
        </p:spPr>
        <p:txBody>
          <a:bodyPr anchor="t">
            <a:normAutofit/>
          </a:bodyPr>
          <a:lstStyle/>
          <a:p>
            <a:r>
              <a:rPr lang="en-US" b="1" dirty="0"/>
              <a:t>Paid v Organic v Repeat Revenue Per Customer…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3811C74-C365-D056-4E59-C01CECE486A2}"/>
              </a:ext>
            </a:extLst>
          </p:cNvPr>
          <p:cNvSpPr txBox="1"/>
          <p:nvPr/>
        </p:nvSpPr>
        <p:spPr>
          <a:xfrm>
            <a:off x="8593015" y="0"/>
            <a:ext cx="359898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300" b="1" i="1" dirty="0"/>
              <a:t>Date Range: January 2025 to December 2025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2281B93C-9385-4522-2235-606E19DDBEE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8394039"/>
              </p:ext>
            </p:extLst>
          </p:nvPr>
        </p:nvGraphicFramePr>
        <p:xfrm>
          <a:off x="578093" y="1460499"/>
          <a:ext cx="11016030" cy="46941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23857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C2389A-2E8F-D8CB-8EF3-D7D10D059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PERFORMANCE OVERVIEW</a:t>
            </a:r>
          </a:p>
        </p:txBody>
      </p:sp>
    </p:spTree>
    <p:extLst>
      <p:ext uri="{BB962C8B-B14F-4D97-AF65-F5344CB8AC3E}">
        <p14:creationId xmlns:p14="http://schemas.microsoft.com/office/powerpoint/2010/main" val="29228719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0A2853-5A2F-0862-7EDB-5BDCEC4160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42D51-63C8-8DF7-A605-1D226B978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4" y="379193"/>
            <a:ext cx="10801349" cy="609398"/>
          </a:xfrm>
        </p:spPr>
        <p:txBody>
          <a:bodyPr anchor="t">
            <a:normAutofit/>
          </a:bodyPr>
          <a:lstStyle/>
          <a:p>
            <a:r>
              <a:rPr lang="en-US" b="1" dirty="0"/>
              <a:t>Total Revenue Changes...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DDD9B16-D7A2-3F41-DA1C-FF9B3FB8416A}"/>
              </a:ext>
            </a:extLst>
          </p:cNvPr>
          <p:cNvSpPr txBox="1"/>
          <p:nvPr/>
        </p:nvSpPr>
        <p:spPr>
          <a:xfrm>
            <a:off x="8593015" y="0"/>
            <a:ext cx="359898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300" b="1" i="1" dirty="0"/>
              <a:t>Date Range: January 2025 to December 2025</a:t>
            </a:r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8" name="Chart 7">
                <a:extLst>
                  <a:ext uri="{FF2B5EF4-FFF2-40B4-BE49-F238E27FC236}">
                    <a16:creationId xmlns:a16="http://schemas.microsoft.com/office/drawing/2014/main" id="{42C8D9D3-D563-540B-385A-6E83BD40E82C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1482690707"/>
                  </p:ext>
                </p:extLst>
              </p:nvPr>
            </p:nvGraphicFramePr>
            <p:xfrm>
              <a:off x="610332" y="1407746"/>
              <a:ext cx="10972067" cy="4758592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3"/>
              </a:graphicData>
            </a:graphic>
          </p:graphicFrame>
        </mc:Choice>
        <mc:Fallback xmlns="">
          <p:pic>
            <p:nvPicPr>
              <p:cNvPr id="8" name="Chart 7">
                <a:extLst>
                  <a:ext uri="{FF2B5EF4-FFF2-40B4-BE49-F238E27FC236}">
                    <a16:creationId xmlns:a16="http://schemas.microsoft.com/office/drawing/2014/main" id="{42C8D9D3-D563-540B-385A-6E83BD40E82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10332" y="1407746"/>
                <a:ext cx="10972067" cy="4758592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1662879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D8713D-1707-635E-5759-AC2AE037F6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B180-D1F8-5F72-171D-EE7799B74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GLOSSARY &amp; NOTES</a:t>
            </a:r>
          </a:p>
        </p:txBody>
      </p:sp>
    </p:spTree>
    <p:extLst>
      <p:ext uri="{BB962C8B-B14F-4D97-AF65-F5344CB8AC3E}">
        <p14:creationId xmlns:p14="http://schemas.microsoft.com/office/powerpoint/2010/main" val="42731602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ED9C95-5A2B-E9C3-E3C0-4625187F63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160052-F731-A44C-54C7-A21F4FFB98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4" y="379193"/>
            <a:ext cx="10801349" cy="609398"/>
          </a:xfrm>
        </p:spPr>
        <p:txBody>
          <a:bodyPr anchor="t">
            <a:normAutofit/>
          </a:bodyPr>
          <a:lstStyle/>
          <a:p>
            <a:r>
              <a:rPr lang="en-US" b="1" dirty="0"/>
              <a:t>Data Flow – How Excel and PowerPoint work together</a:t>
            </a: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79528073-2481-20D5-ADA7-C78C02BBE1B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35923682"/>
              </p:ext>
            </p:extLst>
          </p:nvPr>
        </p:nvGraphicFramePr>
        <p:xfrm>
          <a:off x="1809261" y="860847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656778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36B48E-EF44-E8FD-4C08-6A984C398D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0E493-0FBC-A931-5AC8-3591BDD62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4" y="379193"/>
            <a:ext cx="10801349" cy="609398"/>
          </a:xfrm>
        </p:spPr>
        <p:txBody>
          <a:bodyPr anchor="t">
            <a:normAutofit/>
          </a:bodyPr>
          <a:lstStyle/>
          <a:p>
            <a:r>
              <a:rPr lang="en-US" b="1" dirty="0"/>
              <a:t>Calculated Metrics…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7A5CEA5-68D0-C567-D277-6DEE2DFE87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549753"/>
              </p:ext>
            </p:extLst>
          </p:nvPr>
        </p:nvGraphicFramePr>
        <p:xfrm>
          <a:off x="480645" y="1172308"/>
          <a:ext cx="11160370" cy="4783007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523702">
                  <a:extLst>
                    <a:ext uri="{9D8B030D-6E8A-4147-A177-3AD203B41FA5}">
                      <a16:colId xmlns:a16="http://schemas.microsoft.com/office/drawing/2014/main" val="3473530793"/>
                    </a:ext>
                  </a:extLst>
                </a:gridCol>
                <a:gridCol w="4374416">
                  <a:extLst>
                    <a:ext uri="{9D8B030D-6E8A-4147-A177-3AD203B41FA5}">
                      <a16:colId xmlns:a16="http://schemas.microsoft.com/office/drawing/2014/main" val="1647566122"/>
                    </a:ext>
                  </a:extLst>
                </a:gridCol>
                <a:gridCol w="4262252">
                  <a:extLst>
                    <a:ext uri="{9D8B030D-6E8A-4147-A177-3AD203B41FA5}">
                      <a16:colId xmlns:a16="http://schemas.microsoft.com/office/drawing/2014/main" val="3435004899"/>
                    </a:ext>
                  </a:extLst>
                </a:gridCol>
              </a:tblGrid>
              <a:tr h="22246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300" b="1" u="none" strike="noStrike" dirty="0">
                          <a:effectLst/>
                        </a:rPr>
                        <a:t>Calculated Metric</a:t>
                      </a:r>
                      <a:endParaRPr lang="en-GB" sz="13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300" b="1" u="none" strike="noStrike" dirty="0">
                          <a:effectLst/>
                        </a:rPr>
                        <a:t>Meaning</a:t>
                      </a:r>
                      <a:endParaRPr lang="en-GB" sz="13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GB" sz="1300" b="1" u="none" strike="noStrike" dirty="0">
                          <a:effectLst/>
                        </a:rPr>
                        <a:t>Formula</a:t>
                      </a:r>
                      <a:endParaRPr lang="en-GB" sz="13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94196249"/>
                  </a:ext>
                </a:extLst>
              </a:tr>
              <a:tr h="20657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Total Revenue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 New Customer Revenue + Repeat Customer Revenue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New Customer Revenue + Repeat Customer Revenue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81518752"/>
                  </a:ext>
                </a:extLst>
              </a:tr>
              <a:tr h="20657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New Customers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 Organic New Customers + Paid New Customers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Organic New Customers + Paid New Customers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95874882"/>
                  </a:ext>
                </a:extLst>
              </a:tr>
              <a:tr h="20657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Repeat Customers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Customers who purchased multiple times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Total Customers - New Customers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13668670"/>
                  </a:ext>
                </a:extLst>
              </a:tr>
              <a:tr h="20657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Total Customers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 New Customers + Repeat Customers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New Customers + Repeat Customers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94561117"/>
                  </a:ext>
                </a:extLst>
              </a:tr>
              <a:tr h="20657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% Paid New Customers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% of paid new customers among new customers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Paid New Customers / New Customers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11564776"/>
                  </a:ext>
                </a:extLst>
              </a:tr>
              <a:tr h="20657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% Organic New Customers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% of organic new customers among new customers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Organic New Customers / New Customers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29579516"/>
                  </a:ext>
                </a:extLst>
              </a:tr>
              <a:tr h="20657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% New Customers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% of new customers among total customers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New Customers / Total Customers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91447250"/>
                  </a:ext>
                </a:extLst>
              </a:tr>
              <a:tr h="20657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% Repeat Customers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% of repeat customers among total customers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Repeat Customers / Total Customers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52837045"/>
                  </a:ext>
                </a:extLst>
              </a:tr>
              <a:tr h="20657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Revenue Per Paid New Customer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Average revenue per paid new customer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New Customer Revenue / Paid New Customers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82445308"/>
                  </a:ext>
                </a:extLst>
              </a:tr>
              <a:tr h="20657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Revenue Per Organic New Customer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Average revenue per organic new customer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New Customer Revenue / Organic New Customers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10530351"/>
                  </a:ext>
                </a:extLst>
              </a:tr>
              <a:tr h="20657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Revenue Per Repeat Customer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Average revenue per repeat customer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Repeat Customer Revenue / Repeat Customers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24054243"/>
                  </a:ext>
                </a:extLst>
              </a:tr>
              <a:tr h="20657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Revenue Per Customer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Average revenue per customer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Total Revenue / Total Customers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80838726"/>
                  </a:ext>
                </a:extLst>
              </a:tr>
              <a:tr h="20657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% Paid Ads Investment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% of investment in paid marketing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Paid Ads Investment / Marketing Investment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05130400"/>
                  </a:ext>
                </a:extLst>
              </a:tr>
              <a:tr h="20657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% Organic Investment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% of investment in organic marketing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Organic Investment / Marketing Investment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4771335"/>
                  </a:ext>
                </a:extLst>
              </a:tr>
              <a:tr h="20657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LTV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Projected revenue from a customer over their lifetime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Business-specific calculation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12040948"/>
                  </a:ext>
                </a:extLst>
              </a:tr>
              <a:tr h="20657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Blended CAC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Cost to acquire a customer excluding overheads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Marketing spend / New Customers (simplified)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06403625"/>
                  </a:ext>
                </a:extLst>
              </a:tr>
              <a:tr h="20657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Fully Loaded CAC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CAC including all costs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Total acquisition cost / New Customers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30313108"/>
                  </a:ext>
                </a:extLst>
              </a:tr>
              <a:tr h="20657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Paid CAC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CAC for paid channels only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Paid Ads Investment / Paid New Customers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26798841"/>
                  </a:ext>
                </a:extLst>
              </a:tr>
              <a:tr h="20657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LTV:CAC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Ratio of LTV to CAC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LTV / CAC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59972247"/>
                  </a:ext>
                </a:extLst>
              </a:tr>
              <a:tr h="20657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Paid LTV:CAC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Ratio of LTV to Paid CAC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LTV / Paid CAC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66044021"/>
                  </a:ext>
                </a:extLst>
              </a:tr>
              <a:tr h="20657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Marketing ROI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Return on Investment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(Total Revenue - Marketing Investment) / Marketing Investment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36661463"/>
                  </a:ext>
                </a:extLst>
              </a:tr>
              <a:tr h="22246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MER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>
                          <a:effectLst/>
                        </a:rPr>
                        <a:t>Marketing Efficiency Ratio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100" u="none" strike="noStrike" dirty="0">
                          <a:effectLst/>
                        </a:rPr>
                        <a:t>Total Revenue / Marketing Investment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59617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18426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9CDDB5-1726-B28E-381D-F010005CC0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460E82-BF86-8745-EFD0-51A8464BB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4" y="379193"/>
            <a:ext cx="10801349" cy="609398"/>
          </a:xfrm>
        </p:spPr>
        <p:txBody>
          <a:bodyPr anchor="t">
            <a:normAutofit/>
          </a:bodyPr>
          <a:lstStyle/>
          <a:p>
            <a:r>
              <a:rPr lang="en-US" b="1" dirty="0"/>
              <a:t>Key Insight Box to add insights…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27822C0-D7E2-02DE-CEA6-698324A6B112}"/>
              </a:ext>
            </a:extLst>
          </p:cNvPr>
          <p:cNvSpPr/>
          <p:nvPr/>
        </p:nvSpPr>
        <p:spPr>
          <a:xfrm>
            <a:off x="5070228" y="1825897"/>
            <a:ext cx="2989385" cy="215704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/>
              <a:t>Key Insights</a:t>
            </a:r>
          </a:p>
          <a:p>
            <a:pPr algn="ctr"/>
            <a:endParaRPr lang="en-US" sz="1300" dirty="0"/>
          </a:p>
          <a:p>
            <a:pPr algn="ctr"/>
            <a:endParaRPr lang="en-US" sz="1300" dirty="0"/>
          </a:p>
          <a:p>
            <a:pPr algn="ctr"/>
            <a:endParaRPr lang="en-US" sz="1300" dirty="0"/>
          </a:p>
          <a:p>
            <a:pPr algn="ctr"/>
            <a:endParaRPr lang="en-US" sz="1300" dirty="0"/>
          </a:p>
          <a:p>
            <a:pPr algn="ctr"/>
            <a:endParaRPr lang="en-US" sz="1300" dirty="0"/>
          </a:p>
          <a:p>
            <a:pPr algn="ctr"/>
            <a:endParaRPr lang="en-US" sz="1300" dirty="0"/>
          </a:p>
          <a:p>
            <a:pPr algn="ctr"/>
            <a:endParaRPr lang="en-US" sz="1300" dirty="0"/>
          </a:p>
          <a:p>
            <a:pPr algn="ctr"/>
            <a:endParaRPr lang="en-US" sz="1300" dirty="0"/>
          </a:p>
          <a:p>
            <a:pPr algn="ctr"/>
            <a:endParaRPr lang="en-US" sz="13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B52D767-0D53-A2C4-A8FD-D3FFBFD9959F}"/>
              </a:ext>
            </a:extLst>
          </p:cNvPr>
          <p:cNvSpPr/>
          <p:nvPr/>
        </p:nvSpPr>
        <p:spPr>
          <a:xfrm>
            <a:off x="8663353" y="1825897"/>
            <a:ext cx="2989385" cy="21570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/>
              <a:t>Key Insights</a:t>
            </a:r>
          </a:p>
          <a:p>
            <a:pPr algn="ctr"/>
            <a:endParaRPr lang="en-US" sz="1300" dirty="0"/>
          </a:p>
          <a:p>
            <a:pPr algn="ctr"/>
            <a:endParaRPr lang="en-US" sz="1300" dirty="0"/>
          </a:p>
          <a:p>
            <a:pPr algn="ctr"/>
            <a:endParaRPr lang="en-US" sz="1300" dirty="0"/>
          </a:p>
          <a:p>
            <a:pPr algn="ctr"/>
            <a:endParaRPr lang="en-US" sz="1300" dirty="0"/>
          </a:p>
          <a:p>
            <a:pPr algn="ctr"/>
            <a:endParaRPr lang="en-US" sz="1300" dirty="0"/>
          </a:p>
          <a:p>
            <a:pPr algn="ctr"/>
            <a:endParaRPr lang="en-US" sz="1300" dirty="0"/>
          </a:p>
          <a:p>
            <a:pPr algn="ctr"/>
            <a:endParaRPr lang="en-US" sz="1300" dirty="0"/>
          </a:p>
          <a:p>
            <a:pPr algn="ctr"/>
            <a:endParaRPr lang="en-US" sz="1300" dirty="0"/>
          </a:p>
          <a:p>
            <a:pPr algn="ctr"/>
            <a:endParaRPr lang="en-US" sz="13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B0ED17E-0989-5C81-04FE-DDACC1BEB8A6}"/>
              </a:ext>
            </a:extLst>
          </p:cNvPr>
          <p:cNvSpPr txBox="1"/>
          <p:nvPr/>
        </p:nvSpPr>
        <p:spPr>
          <a:xfrm>
            <a:off x="695324" y="2228671"/>
            <a:ext cx="31066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For each slide where additional insights are needed, copy one of these key insights box to the slide  </a:t>
            </a:r>
          </a:p>
        </p:txBody>
      </p:sp>
    </p:spTree>
    <p:extLst>
      <p:ext uri="{BB962C8B-B14F-4D97-AF65-F5344CB8AC3E}">
        <p14:creationId xmlns:p14="http://schemas.microsoft.com/office/powerpoint/2010/main" val="3824448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F9AFB8-0F0B-5D58-7F64-DCE845CDD9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4714EC-3CA8-F642-DFC2-6DDAC29DA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Summary…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158A4FF-3160-5E60-9A98-5E59707C5C09}"/>
              </a:ext>
            </a:extLst>
          </p:cNvPr>
          <p:cNvSpPr/>
          <p:nvPr/>
        </p:nvSpPr>
        <p:spPr>
          <a:xfrm>
            <a:off x="695324" y="1336431"/>
            <a:ext cx="10605722" cy="4536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46D1C22-537B-915C-221A-9EBE38F18208}"/>
              </a:ext>
            </a:extLst>
          </p:cNvPr>
          <p:cNvSpPr/>
          <p:nvPr/>
        </p:nvSpPr>
        <p:spPr>
          <a:xfrm>
            <a:off x="695324" y="1219200"/>
            <a:ext cx="10801349" cy="46540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FC3B4DC-E462-2121-47BC-C07E526F0E61}"/>
              </a:ext>
            </a:extLst>
          </p:cNvPr>
          <p:cNvSpPr/>
          <p:nvPr/>
        </p:nvSpPr>
        <p:spPr>
          <a:xfrm>
            <a:off x="695324" y="1113692"/>
            <a:ext cx="10887076" cy="49236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ysClr val="windowText" lastClr="000000"/>
                </a:solidFill>
              </a:rPr>
              <a:t>Add Insights…</a:t>
            </a:r>
          </a:p>
          <a:p>
            <a:endParaRPr lang="en-US" dirty="0">
              <a:solidFill>
                <a:sysClr val="windowText" lastClr="000000"/>
              </a:solidFill>
            </a:endParaRPr>
          </a:p>
          <a:p>
            <a:endParaRPr lang="en-US" dirty="0">
              <a:solidFill>
                <a:sysClr val="windowText" lastClr="000000"/>
              </a:solidFill>
            </a:endParaRPr>
          </a:p>
          <a:p>
            <a:endParaRPr lang="en-US" dirty="0">
              <a:solidFill>
                <a:sysClr val="windowText" lastClr="000000"/>
              </a:solidFill>
            </a:endParaRPr>
          </a:p>
          <a:p>
            <a:endParaRPr lang="en-US" dirty="0">
              <a:solidFill>
                <a:sysClr val="windowText" lastClr="000000"/>
              </a:solidFill>
            </a:endParaRPr>
          </a:p>
          <a:p>
            <a:endParaRPr lang="en-US" dirty="0">
              <a:solidFill>
                <a:sysClr val="windowText" lastClr="000000"/>
              </a:solidFill>
            </a:endParaRPr>
          </a:p>
          <a:p>
            <a:endParaRPr lang="en-US" dirty="0">
              <a:solidFill>
                <a:sysClr val="windowText" lastClr="000000"/>
              </a:solidFill>
            </a:endParaRPr>
          </a:p>
          <a:p>
            <a:endParaRPr lang="en-US" dirty="0">
              <a:solidFill>
                <a:sysClr val="windowText" lastClr="000000"/>
              </a:solidFill>
            </a:endParaRPr>
          </a:p>
          <a:p>
            <a:endParaRPr lang="en-US" dirty="0">
              <a:solidFill>
                <a:sysClr val="windowText" lastClr="000000"/>
              </a:solidFill>
            </a:endParaRPr>
          </a:p>
          <a:p>
            <a:endParaRPr lang="en-US" dirty="0">
              <a:solidFill>
                <a:sysClr val="windowText" lastClr="000000"/>
              </a:solidFill>
            </a:endParaRPr>
          </a:p>
          <a:p>
            <a:endParaRPr lang="en-US" dirty="0">
              <a:solidFill>
                <a:sysClr val="windowText" lastClr="000000"/>
              </a:solidFill>
            </a:endParaRPr>
          </a:p>
          <a:p>
            <a:endParaRPr lang="en-US" dirty="0">
              <a:solidFill>
                <a:sysClr val="windowText" lastClr="000000"/>
              </a:solidFill>
            </a:endParaRPr>
          </a:p>
          <a:p>
            <a:endParaRPr lang="en-US" dirty="0">
              <a:solidFill>
                <a:sysClr val="windowText" lastClr="000000"/>
              </a:solidFill>
            </a:endParaRPr>
          </a:p>
          <a:p>
            <a:endParaRPr lang="en-US" dirty="0">
              <a:solidFill>
                <a:sysClr val="windowText" lastClr="000000"/>
              </a:solidFill>
            </a:endParaRPr>
          </a:p>
          <a:p>
            <a:endParaRPr lang="en-US" dirty="0">
              <a:solidFill>
                <a:sysClr val="windowText" lastClr="00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9789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8C160E-5378-518E-3C44-E448150D8E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247DE3-BC35-E982-98EB-7CD5E8180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Recommendations, Risks and Opportunities…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1C7E6D7-77F2-F543-37F5-8D07174FB1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9403589"/>
              </p:ext>
            </p:extLst>
          </p:nvPr>
        </p:nvGraphicFramePr>
        <p:xfrm>
          <a:off x="695324" y="1464796"/>
          <a:ext cx="10683873" cy="39284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61291">
                  <a:extLst>
                    <a:ext uri="{9D8B030D-6E8A-4147-A177-3AD203B41FA5}">
                      <a16:colId xmlns:a16="http://schemas.microsoft.com/office/drawing/2014/main" val="4165642733"/>
                    </a:ext>
                  </a:extLst>
                </a:gridCol>
                <a:gridCol w="3561291">
                  <a:extLst>
                    <a:ext uri="{9D8B030D-6E8A-4147-A177-3AD203B41FA5}">
                      <a16:colId xmlns:a16="http://schemas.microsoft.com/office/drawing/2014/main" val="772076933"/>
                    </a:ext>
                  </a:extLst>
                </a:gridCol>
                <a:gridCol w="3561291">
                  <a:extLst>
                    <a:ext uri="{9D8B030D-6E8A-4147-A177-3AD203B41FA5}">
                      <a16:colId xmlns:a16="http://schemas.microsoft.com/office/drawing/2014/main" val="3739900303"/>
                    </a:ext>
                  </a:extLst>
                </a:gridCol>
              </a:tblGrid>
              <a:tr h="4526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Recommendations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Risks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Opportunties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3961745"/>
                  </a:ext>
                </a:extLst>
              </a:tr>
              <a:tr h="868941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2924435"/>
                  </a:ext>
                </a:extLst>
              </a:tr>
              <a:tr h="868941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51657"/>
                  </a:ext>
                </a:extLst>
              </a:tr>
              <a:tr h="868941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8483828"/>
                  </a:ext>
                </a:extLst>
              </a:tr>
              <a:tr h="868941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20974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1062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FA4D94-567F-757D-AD3E-C40A8C358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Revenue….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E3F0424-667F-2102-6276-0D669A40409E}"/>
              </a:ext>
            </a:extLst>
          </p:cNvPr>
          <p:cNvSpPr/>
          <p:nvPr/>
        </p:nvSpPr>
        <p:spPr>
          <a:xfrm>
            <a:off x="8991599" y="1366601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Revenue 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Recent Month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£9.75m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5BF6A90-3089-42DF-E85C-6AA99DA53A1C}"/>
              </a:ext>
            </a:extLst>
          </p:cNvPr>
          <p:cNvSpPr/>
          <p:nvPr/>
        </p:nvSpPr>
        <p:spPr>
          <a:xfrm>
            <a:off x="8991599" y="2576849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Revenue from New Customers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Recent Month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67%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6C0D971-E2DE-3ED7-E1E2-7476CE62D859}"/>
              </a:ext>
            </a:extLst>
          </p:cNvPr>
          <p:cNvSpPr/>
          <p:nvPr/>
        </p:nvSpPr>
        <p:spPr>
          <a:xfrm>
            <a:off x="8991599" y="3787097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Revenue 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Recent Month v Last Month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63%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14A15EF-0141-9FF5-8919-6A5C65E949BB}"/>
              </a:ext>
            </a:extLst>
          </p:cNvPr>
          <p:cNvSpPr/>
          <p:nvPr/>
        </p:nvSpPr>
        <p:spPr>
          <a:xfrm>
            <a:off x="8991599" y="4997345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Revenue 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Recent Year Month v Last Year Month – Same Period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81%</a:t>
            </a:r>
          </a:p>
        </p:txBody>
      </p:sp>
      <p:sp>
        <p:nvSpPr>
          <p:cNvPr id="10" name="Up Arrow 9">
            <a:extLst>
              <a:ext uri="{FF2B5EF4-FFF2-40B4-BE49-F238E27FC236}">
                <a16:creationId xmlns:a16="http://schemas.microsoft.com/office/drawing/2014/main" id="{DDBC6F60-C1FC-66BF-C20B-19C812B514C4}"/>
              </a:ext>
            </a:extLst>
          </p:cNvPr>
          <p:cNvSpPr/>
          <p:nvPr/>
        </p:nvSpPr>
        <p:spPr>
          <a:xfrm>
            <a:off x="10298723" y="4478216"/>
            <a:ext cx="128954" cy="199292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Up Arrow 10">
            <a:extLst>
              <a:ext uri="{FF2B5EF4-FFF2-40B4-BE49-F238E27FC236}">
                <a16:creationId xmlns:a16="http://schemas.microsoft.com/office/drawing/2014/main" id="{F17B9337-6F79-A4C7-96EC-B49D3AB59691}"/>
              </a:ext>
            </a:extLst>
          </p:cNvPr>
          <p:cNvSpPr/>
          <p:nvPr/>
        </p:nvSpPr>
        <p:spPr>
          <a:xfrm>
            <a:off x="10298723" y="5779476"/>
            <a:ext cx="128954" cy="199292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Up Arrow 3">
            <a:extLst>
              <a:ext uri="{FF2B5EF4-FFF2-40B4-BE49-F238E27FC236}">
                <a16:creationId xmlns:a16="http://schemas.microsoft.com/office/drawing/2014/main" id="{22287C27-7AE6-064E-4D5E-6B1B7018FFF1}"/>
              </a:ext>
            </a:extLst>
          </p:cNvPr>
          <p:cNvSpPr/>
          <p:nvPr/>
        </p:nvSpPr>
        <p:spPr>
          <a:xfrm>
            <a:off x="10298723" y="3283277"/>
            <a:ext cx="128954" cy="199292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Up Arrow 4">
            <a:extLst>
              <a:ext uri="{FF2B5EF4-FFF2-40B4-BE49-F238E27FC236}">
                <a16:creationId xmlns:a16="http://schemas.microsoft.com/office/drawing/2014/main" id="{7241DE53-53EF-4316-C07B-3183F3D68CFE}"/>
              </a:ext>
            </a:extLst>
          </p:cNvPr>
          <p:cNvSpPr/>
          <p:nvPr/>
        </p:nvSpPr>
        <p:spPr>
          <a:xfrm>
            <a:off x="10398369" y="1986492"/>
            <a:ext cx="128954" cy="199292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307FB3D-7477-0F8D-3DF9-B55E28E895CC}"/>
              </a:ext>
            </a:extLst>
          </p:cNvPr>
          <p:cNvSpPr txBox="1"/>
          <p:nvPr/>
        </p:nvSpPr>
        <p:spPr>
          <a:xfrm>
            <a:off x="8593015" y="0"/>
            <a:ext cx="359898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300" b="1" i="1" dirty="0"/>
              <a:t>Date Range: January 2025 to December 2025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076F69A0-7F9E-2454-328E-5C9A1C67333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75405768"/>
              </p:ext>
            </p:extLst>
          </p:nvPr>
        </p:nvGraphicFramePr>
        <p:xfrm>
          <a:off x="587129" y="1342618"/>
          <a:ext cx="7598089" cy="48588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109323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524452-4C56-3F23-74EE-49C1CA5C44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F7B73-0CE9-4BCE-E6EC-AB0EA64B2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New Customers….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C243F86-37B8-C796-FDC5-E7A56D2456C5}"/>
              </a:ext>
            </a:extLst>
          </p:cNvPr>
          <p:cNvSpPr/>
          <p:nvPr/>
        </p:nvSpPr>
        <p:spPr>
          <a:xfrm>
            <a:off x="8991599" y="1366601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New Customers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Recent Month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6,600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5342083-E3D9-CC0D-4D2E-D1D463467504}"/>
              </a:ext>
            </a:extLst>
          </p:cNvPr>
          <p:cNvSpPr/>
          <p:nvPr/>
        </p:nvSpPr>
        <p:spPr>
          <a:xfrm>
            <a:off x="8991599" y="2576849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Paid New Customers Recent Month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76%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12370DE-18CB-86C0-3514-56A407D6FE16}"/>
              </a:ext>
            </a:extLst>
          </p:cNvPr>
          <p:cNvSpPr/>
          <p:nvPr/>
        </p:nvSpPr>
        <p:spPr>
          <a:xfrm>
            <a:off x="8991599" y="3787097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New Customers 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Recent Month v Last Month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21%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49BD24E-447D-E4EA-FE47-1F4974334794}"/>
              </a:ext>
            </a:extLst>
          </p:cNvPr>
          <p:cNvSpPr/>
          <p:nvPr/>
        </p:nvSpPr>
        <p:spPr>
          <a:xfrm>
            <a:off x="8991599" y="4997345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New Customers 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Recent Year Month v Last Year Month – Same Period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67%</a:t>
            </a:r>
          </a:p>
        </p:txBody>
      </p:sp>
      <p:sp>
        <p:nvSpPr>
          <p:cNvPr id="6" name="Up Arrow 5">
            <a:extLst>
              <a:ext uri="{FF2B5EF4-FFF2-40B4-BE49-F238E27FC236}">
                <a16:creationId xmlns:a16="http://schemas.microsoft.com/office/drawing/2014/main" id="{C33EA7D5-83CF-AE73-D108-2423D697BB87}"/>
              </a:ext>
            </a:extLst>
          </p:cNvPr>
          <p:cNvSpPr/>
          <p:nvPr/>
        </p:nvSpPr>
        <p:spPr>
          <a:xfrm>
            <a:off x="10298723" y="4478216"/>
            <a:ext cx="128954" cy="199292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Up Arrow 6">
            <a:extLst>
              <a:ext uri="{FF2B5EF4-FFF2-40B4-BE49-F238E27FC236}">
                <a16:creationId xmlns:a16="http://schemas.microsoft.com/office/drawing/2014/main" id="{5872C2B2-E955-58C0-E623-DB75E71F0AC4}"/>
              </a:ext>
            </a:extLst>
          </p:cNvPr>
          <p:cNvSpPr/>
          <p:nvPr/>
        </p:nvSpPr>
        <p:spPr>
          <a:xfrm>
            <a:off x="10298723" y="5779476"/>
            <a:ext cx="128954" cy="199292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Up Arrow 2">
            <a:extLst>
              <a:ext uri="{FF2B5EF4-FFF2-40B4-BE49-F238E27FC236}">
                <a16:creationId xmlns:a16="http://schemas.microsoft.com/office/drawing/2014/main" id="{CE901BA2-D8A6-1902-5916-9C15228ED83A}"/>
              </a:ext>
            </a:extLst>
          </p:cNvPr>
          <p:cNvSpPr/>
          <p:nvPr/>
        </p:nvSpPr>
        <p:spPr>
          <a:xfrm>
            <a:off x="10298723" y="3201216"/>
            <a:ext cx="128954" cy="199292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Up Arrow 7">
            <a:extLst>
              <a:ext uri="{FF2B5EF4-FFF2-40B4-BE49-F238E27FC236}">
                <a16:creationId xmlns:a16="http://schemas.microsoft.com/office/drawing/2014/main" id="{E14BDF41-7204-E603-1E3D-F28189E81004}"/>
              </a:ext>
            </a:extLst>
          </p:cNvPr>
          <p:cNvSpPr/>
          <p:nvPr/>
        </p:nvSpPr>
        <p:spPr>
          <a:xfrm>
            <a:off x="10363200" y="1986492"/>
            <a:ext cx="128954" cy="199292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0D033DF-E016-C1E0-02EF-FC651B8BBB77}"/>
              </a:ext>
            </a:extLst>
          </p:cNvPr>
          <p:cNvSpPr txBox="1"/>
          <p:nvPr/>
        </p:nvSpPr>
        <p:spPr>
          <a:xfrm>
            <a:off x="8593015" y="0"/>
            <a:ext cx="359898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300" b="1" i="1" dirty="0"/>
              <a:t>Date Range: January 2025 to December 2025</a:t>
            </a: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88A38BED-531F-8F4C-B6A1-54A67D350C3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60244222"/>
              </p:ext>
            </p:extLst>
          </p:nvPr>
        </p:nvGraphicFramePr>
        <p:xfrm>
          <a:off x="620345" y="1420501"/>
          <a:ext cx="7480301" cy="47223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912744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CBA6B7-864B-A12E-D12A-EBE4C7AE88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29A26C-2AC0-E94D-F142-058B5517C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Paid Investment….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7345239-9864-CD64-7114-ABE5D825A153}"/>
              </a:ext>
            </a:extLst>
          </p:cNvPr>
          <p:cNvSpPr/>
          <p:nvPr/>
        </p:nvSpPr>
        <p:spPr>
          <a:xfrm>
            <a:off x="8991599" y="1366601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Paid Investment 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Recent Month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£2.5m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95520A8-ADFA-E742-8EA8-14E319AA311D}"/>
              </a:ext>
            </a:extLst>
          </p:cNvPr>
          <p:cNvSpPr/>
          <p:nvPr/>
        </p:nvSpPr>
        <p:spPr>
          <a:xfrm>
            <a:off x="8991599" y="2576849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Paid Investment v Total Investment in Recent Month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53%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EB79947-37A9-45F3-2C0D-A05FB71F2284}"/>
              </a:ext>
            </a:extLst>
          </p:cNvPr>
          <p:cNvSpPr/>
          <p:nvPr/>
        </p:nvSpPr>
        <p:spPr>
          <a:xfrm>
            <a:off x="8991599" y="3787097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Paid Investment 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Recent Month v Last Month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14%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8AD6C79-8897-4176-A946-32D42933202A}"/>
              </a:ext>
            </a:extLst>
          </p:cNvPr>
          <p:cNvSpPr/>
          <p:nvPr/>
        </p:nvSpPr>
        <p:spPr>
          <a:xfrm>
            <a:off x="8991599" y="4997345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Paid Investment 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Recent Year Month v Last Year Month – Same Period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43%</a:t>
            </a:r>
          </a:p>
        </p:txBody>
      </p:sp>
      <p:sp>
        <p:nvSpPr>
          <p:cNvPr id="6" name="Up Arrow 5">
            <a:extLst>
              <a:ext uri="{FF2B5EF4-FFF2-40B4-BE49-F238E27FC236}">
                <a16:creationId xmlns:a16="http://schemas.microsoft.com/office/drawing/2014/main" id="{B14ECFA3-5A39-FA21-E55B-B5078D393572}"/>
              </a:ext>
            </a:extLst>
          </p:cNvPr>
          <p:cNvSpPr/>
          <p:nvPr/>
        </p:nvSpPr>
        <p:spPr>
          <a:xfrm>
            <a:off x="10298723" y="4478216"/>
            <a:ext cx="128954" cy="199292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Up Arrow 6">
            <a:extLst>
              <a:ext uri="{FF2B5EF4-FFF2-40B4-BE49-F238E27FC236}">
                <a16:creationId xmlns:a16="http://schemas.microsoft.com/office/drawing/2014/main" id="{8184A983-2612-C657-97C2-34DDA119CD39}"/>
              </a:ext>
            </a:extLst>
          </p:cNvPr>
          <p:cNvSpPr/>
          <p:nvPr/>
        </p:nvSpPr>
        <p:spPr>
          <a:xfrm>
            <a:off x="10298723" y="5779476"/>
            <a:ext cx="128954" cy="199292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Up Arrow 4">
            <a:extLst>
              <a:ext uri="{FF2B5EF4-FFF2-40B4-BE49-F238E27FC236}">
                <a16:creationId xmlns:a16="http://schemas.microsoft.com/office/drawing/2014/main" id="{F5D40119-3A9A-EA99-EFD8-B63A17630ECE}"/>
              </a:ext>
            </a:extLst>
          </p:cNvPr>
          <p:cNvSpPr/>
          <p:nvPr/>
        </p:nvSpPr>
        <p:spPr>
          <a:xfrm>
            <a:off x="10298723" y="3283277"/>
            <a:ext cx="128954" cy="199292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Up Arrow 7">
            <a:extLst>
              <a:ext uri="{FF2B5EF4-FFF2-40B4-BE49-F238E27FC236}">
                <a16:creationId xmlns:a16="http://schemas.microsoft.com/office/drawing/2014/main" id="{86E61EFE-71F2-BED9-CD99-37771C77D318}"/>
              </a:ext>
            </a:extLst>
          </p:cNvPr>
          <p:cNvSpPr/>
          <p:nvPr/>
        </p:nvSpPr>
        <p:spPr>
          <a:xfrm>
            <a:off x="10398369" y="1986492"/>
            <a:ext cx="128954" cy="199292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DB2FB60-ECB9-2825-ECD6-15FDDD6F5F43}"/>
              </a:ext>
            </a:extLst>
          </p:cNvPr>
          <p:cNvSpPr txBox="1"/>
          <p:nvPr/>
        </p:nvSpPr>
        <p:spPr>
          <a:xfrm>
            <a:off x="8593015" y="0"/>
            <a:ext cx="359898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300" b="1" i="1" dirty="0"/>
              <a:t>Date Range: January 2025 to December 2025</a:t>
            </a: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EFABDA7D-F057-66E4-995E-FF0B415B67B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53012238"/>
              </p:ext>
            </p:extLst>
          </p:nvPr>
        </p:nvGraphicFramePr>
        <p:xfrm>
          <a:off x="585665" y="1437868"/>
          <a:ext cx="7599554" cy="47401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050285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BE279A-47A6-5BDB-4094-E3AC75CE3B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BC8DAF-4EEB-E2BD-B3EE-93014D37A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Investment Payback(LTV:CAC)….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D8168EA-58B3-BCBA-FF06-B2E032BCE9AC}"/>
              </a:ext>
            </a:extLst>
          </p:cNvPr>
          <p:cNvSpPr/>
          <p:nvPr/>
        </p:nvSpPr>
        <p:spPr>
          <a:xfrm>
            <a:off x="8991599" y="1366601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Investment Efficiency 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Recent Month LTV:CAC Ratio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2.43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409071E-0459-1706-F04A-3FCCDA3AA1D8}"/>
              </a:ext>
            </a:extLst>
          </p:cNvPr>
          <p:cNvSpPr/>
          <p:nvPr/>
        </p:nvSpPr>
        <p:spPr>
          <a:xfrm>
            <a:off x="8991599" y="2576849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Investment Efficiency 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 Target LTV:CAC 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Ratio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3.10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46C08CA-26A7-1A9B-EB02-D833C35FFA94}"/>
              </a:ext>
            </a:extLst>
          </p:cNvPr>
          <p:cNvSpPr/>
          <p:nvPr/>
        </p:nvSpPr>
        <p:spPr>
          <a:xfrm>
            <a:off x="8991599" y="3787097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Investment Efficiency 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Recent Month v Last Month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15%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EB81495-882F-6FB7-3220-AA5AB112B150}"/>
              </a:ext>
            </a:extLst>
          </p:cNvPr>
          <p:cNvSpPr/>
          <p:nvPr/>
        </p:nvSpPr>
        <p:spPr>
          <a:xfrm>
            <a:off x="8991599" y="4997345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Investment Efficiency 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Recent Year Month v Last Year Month – Same Period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23%</a:t>
            </a:r>
          </a:p>
        </p:txBody>
      </p:sp>
      <p:sp>
        <p:nvSpPr>
          <p:cNvPr id="6" name="Up Arrow 5">
            <a:extLst>
              <a:ext uri="{FF2B5EF4-FFF2-40B4-BE49-F238E27FC236}">
                <a16:creationId xmlns:a16="http://schemas.microsoft.com/office/drawing/2014/main" id="{D1D387BB-3813-B4CC-9089-CE24C6868ED0}"/>
              </a:ext>
            </a:extLst>
          </p:cNvPr>
          <p:cNvSpPr/>
          <p:nvPr/>
        </p:nvSpPr>
        <p:spPr>
          <a:xfrm>
            <a:off x="10298723" y="4478216"/>
            <a:ext cx="128954" cy="199292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Up Arrow 6">
            <a:extLst>
              <a:ext uri="{FF2B5EF4-FFF2-40B4-BE49-F238E27FC236}">
                <a16:creationId xmlns:a16="http://schemas.microsoft.com/office/drawing/2014/main" id="{8F667376-87C7-1F42-0B1E-C61B3397A14E}"/>
              </a:ext>
            </a:extLst>
          </p:cNvPr>
          <p:cNvSpPr/>
          <p:nvPr/>
        </p:nvSpPr>
        <p:spPr>
          <a:xfrm>
            <a:off x="10298723" y="5779476"/>
            <a:ext cx="128954" cy="199292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Up Arrow 2">
            <a:extLst>
              <a:ext uri="{FF2B5EF4-FFF2-40B4-BE49-F238E27FC236}">
                <a16:creationId xmlns:a16="http://schemas.microsoft.com/office/drawing/2014/main" id="{571EFE5D-A44D-60EF-55D4-09D402AADAF0}"/>
              </a:ext>
            </a:extLst>
          </p:cNvPr>
          <p:cNvSpPr/>
          <p:nvPr/>
        </p:nvSpPr>
        <p:spPr>
          <a:xfrm>
            <a:off x="10298723" y="3283277"/>
            <a:ext cx="128954" cy="199292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Up Arrow 7">
            <a:extLst>
              <a:ext uri="{FF2B5EF4-FFF2-40B4-BE49-F238E27FC236}">
                <a16:creationId xmlns:a16="http://schemas.microsoft.com/office/drawing/2014/main" id="{85E93BDB-AEEA-D770-37CB-F2EABC4887D9}"/>
              </a:ext>
            </a:extLst>
          </p:cNvPr>
          <p:cNvSpPr/>
          <p:nvPr/>
        </p:nvSpPr>
        <p:spPr>
          <a:xfrm>
            <a:off x="10333892" y="2074415"/>
            <a:ext cx="128954" cy="199292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C0268F6-0987-AA3E-1197-E04AD6FF8F97}"/>
              </a:ext>
            </a:extLst>
          </p:cNvPr>
          <p:cNvSpPr txBox="1"/>
          <p:nvPr/>
        </p:nvSpPr>
        <p:spPr>
          <a:xfrm>
            <a:off x="8593015" y="0"/>
            <a:ext cx="359898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300" b="1" i="1" dirty="0"/>
              <a:t>Date Range: January 2025 to December 2025</a:t>
            </a: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862A19A0-207F-FB66-1D2E-FB480CF6A91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96884716"/>
              </p:ext>
            </p:extLst>
          </p:nvPr>
        </p:nvGraphicFramePr>
        <p:xfrm>
          <a:off x="667725" y="1446173"/>
          <a:ext cx="7374306" cy="47436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501398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740D13-991A-26D8-AE7A-08C6136D1D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5A9411-A58C-C8C8-4D49-F840A943D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Customer Acquisition Cost (Fully Loaded CAC)….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7040379-CBD9-B45B-13D6-434342943CCA}"/>
              </a:ext>
            </a:extLst>
          </p:cNvPr>
          <p:cNvSpPr/>
          <p:nvPr/>
        </p:nvSpPr>
        <p:spPr>
          <a:xfrm>
            <a:off x="8991599" y="1366601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Fully Loaded CAC 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Recent Month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£720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D430D05-0975-E597-B2C2-5F81519CB08B}"/>
              </a:ext>
            </a:extLst>
          </p:cNvPr>
          <p:cNvSpPr/>
          <p:nvPr/>
        </p:nvSpPr>
        <p:spPr>
          <a:xfrm>
            <a:off x="8991599" y="2576849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Fully Loaded CAC 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Average YTD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£890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C8C3D57-EB33-F3A9-E023-6B4120063751}"/>
              </a:ext>
            </a:extLst>
          </p:cNvPr>
          <p:cNvSpPr/>
          <p:nvPr/>
        </p:nvSpPr>
        <p:spPr>
          <a:xfrm>
            <a:off x="8991599" y="3787097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Fully Loaded CAC 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Recent Month v Last Month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-13%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BADE26B-E17F-CF45-2C25-B6F0077F3194}"/>
              </a:ext>
            </a:extLst>
          </p:cNvPr>
          <p:cNvSpPr/>
          <p:nvPr/>
        </p:nvSpPr>
        <p:spPr>
          <a:xfrm>
            <a:off x="8991599" y="4997345"/>
            <a:ext cx="2242458" cy="1033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Fully Loaded CAC 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Recent Year Month v Last Year Month – Same Period</a:t>
            </a:r>
          </a:p>
          <a:p>
            <a:pPr algn="ctr"/>
            <a:r>
              <a:rPr lang="en-US" sz="1300" b="1" dirty="0">
                <a:solidFill>
                  <a:schemeClr val="tx1"/>
                </a:solidFill>
              </a:rPr>
              <a:t>-19%</a:t>
            </a:r>
          </a:p>
        </p:txBody>
      </p:sp>
      <p:sp>
        <p:nvSpPr>
          <p:cNvPr id="7" name="Up Arrow 6">
            <a:extLst>
              <a:ext uri="{FF2B5EF4-FFF2-40B4-BE49-F238E27FC236}">
                <a16:creationId xmlns:a16="http://schemas.microsoft.com/office/drawing/2014/main" id="{1524B536-804C-C097-4397-19F5B8538DBC}"/>
              </a:ext>
            </a:extLst>
          </p:cNvPr>
          <p:cNvSpPr/>
          <p:nvPr/>
        </p:nvSpPr>
        <p:spPr>
          <a:xfrm rot="10800000">
            <a:off x="10364874" y="4501662"/>
            <a:ext cx="128954" cy="199292"/>
          </a:xfrm>
          <a:prstGeom prst="up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Up Arrow 7">
            <a:extLst>
              <a:ext uri="{FF2B5EF4-FFF2-40B4-BE49-F238E27FC236}">
                <a16:creationId xmlns:a16="http://schemas.microsoft.com/office/drawing/2014/main" id="{EE9F793E-D6F4-AA79-A61E-220A654BE5E9}"/>
              </a:ext>
            </a:extLst>
          </p:cNvPr>
          <p:cNvSpPr/>
          <p:nvPr/>
        </p:nvSpPr>
        <p:spPr>
          <a:xfrm rot="10800000">
            <a:off x="10413441" y="5796550"/>
            <a:ext cx="128954" cy="199292"/>
          </a:xfrm>
          <a:prstGeom prst="up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Up Arrow 4">
            <a:extLst>
              <a:ext uri="{FF2B5EF4-FFF2-40B4-BE49-F238E27FC236}">
                <a16:creationId xmlns:a16="http://schemas.microsoft.com/office/drawing/2014/main" id="{FF75FB4E-DD91-FFF6-075D-4B1845B42492}"/>
              </a:ext>
            </a:extLst>
          </p:cNvPr>
          <p:cNvSpPr/>
          <p:nvPr/>
        </p:nvSpPr>
        <p:spPr>
          <a:xfrm rot="10800000">
            <a:off x="10356500" y="1989678"/>
            <a:ext cx="128954" cy="199292"/>
          </a:xfrm>
          <a:prstGeom prst="up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Up Arrow 5">
            <a:extLst>
              <a:ext uri="{FF2B5EF4-FFF2-40B4-BE49-F238E27FC236}">
                <a16:creationId xmlns:a16="http://schemas.microsoft.com/office/drawing/2014/main" id="{F1D027E3-6EC3-D2C8-D65B-35143023A796}"/>
              </a:ext>
            </a:extLst>
          </p:cNvPr>
          <p:cNvSpPr/>
          <p:nvPr/>
        </p:nvSpPr>
        <p:spPr>
          <a:xfrm rot="10800000">
            <a:off x="10340590" y="3206262"/>
            <a:ext cx="128954" cy="199292"/>
          </a:xfrm>
          <a:prstGeom prst="up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C500044-205A-7C2C-4159-8879D30B1D61}"/>
              </a:ext>
            </a:extLst>
          </p:cNvPr>
          <p:cNvSpPr txBox="1"/>
          <p:nvPr/>
        </p:nvSpPr>
        <p:spPr>
          <a:xfrm>
            <a:off x="8593015" y="0"/>
            <a:ext cx="359898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300" b="1" i="1" dirty="0"/>
              <a:t>Date Range: January 2025 to December 2025</a:t>
            </a: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0635EF0A-530F-0398-ED80-2CCBAE89323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6992811"/>
              </p:ext>
            </p:extLst>
          </p:nvPr>
        </p:nvGraphicFramePr>
        <p:xfrm>
          <a:off x="609600" y="1396770"/>
          <a:ext cx="7514492" cy="48047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8672024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11">
      <a:dk1>
        <a:sysClr val="windowText" lastClr="000000"/>
      </a:dk1>
      <a:lt1>
        <a:sysClr val="window" lastClr="FFFFFF"/>
      </a:lt1>
      <a:dk2>
        <a:srgbClr val="212438"/>
      </a:dk2>
      <a:lt2>
        <a:srgbClr val="E6E6E6"/>
      </a:lt2>
      <a:accent1>
        <a:srgbClr val="FA7903"/>
      </a:accent1>
      <a:accent2>
        <a:srgbClr val="FCB321"/>
      </a:accent2>
      <a:accent3>
        <a:srgbClr val="CB2332"/>
      </a:accent3>
      <a:accent4>
        <a:srgbClr val="A5A5A5"/>
      </a:accent4>
      <a:accent5>
        <a:srgbClr val="000000"/>
      </a:accent5>
      <a:accent6>
        <a:srgbClr val="000000"/>
      </a:accent6>
      <a:hlink>
        <a:srgbClr val="FA7903"/>
      </a:hlink>
      <a:folHlink>
        <a:srgbClr val="CB2332"/>
      </a:folHlink>
    </a:clrScheme>
    <a:fontScheme name="Custom 16">
      <a:majorFont>
        <a:latin typeface="Roboto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0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1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2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3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4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5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7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8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9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45214</TotalTime>
  <Words>1226</Words>
  <Application>Microsoft Macintosh PowerPoint</Application>
  <PresentationFormat>Widescreen</PresentationFormat>
  <Paragraphs>308</Paragraphs>
  <Slides>24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Aptos</vt:lpstr>
      <vt:lpstr>Arial</vt:lpstr>
      <vt:lpstr>Roboto</vt:lpstr>
      <vt:lpstr>1_Office Theme</vt:lpstr>
      <vt:lpstr>Monthly Business and Marketing Performance – January 2025 to December 2025</vt:lpstr>
      <vt:lpstr>PERFORMANCE OVERVIEW</vt:lpstr>
      <vt:lpstr>Summary…</vt:lpstr>
      <vt:lpstr>Recommendations, Risks and Opportunities…</vt:lpstr>
      <vt:lpstr>Revenue….</vt:lpstr>
      <vt:lpstr>New Customers….</vt:lpstr>
      <vt:lpstr>Paid Investment….</vt:lpstr>
      <vt:lpstr>Investment Payback(LTV:CAC)….</vt:lpstr>
      <vt:lpstr>Customer Acquisition Cost (Fully Loaded CAC)….</vt:lpstr>
      <vt:lpstr>Blended CAC….</vt:lpstr>
      <vt:lpstr>Breakdown on Paid New Customers….</vt:lpstr>
      <vt:lpstr>Revenue Per Paid Customer….</vt:lpstr>
      <vt:lpstr>Customer Lifetime Value….</vt:lpstr>
      <vt:lpstr>APPENDIX - SUPPORTING ANALYSIS </vt:lpstr>
      <vt:lpstr>New v Repeat Customer Revenue….</vt:lpstr>
      <vt:lpstr>Paid v Organic New Customers….</vt:lpstr>
      <vt:lpstr>New v Repeat Customers….</vt:lpstr>
      <vt:lpstr>% Paid Ads Investment…</vt:lpstr>
      <vt:lpstr>Paid v Organic v Repeat Revenue Per Customer…</vt:lpstr>
      <vt:lpstr>Total Revenue Changes...</vt:lpstr>
      <vt:lpstr>GLOSSARY &amp; NOTES</vt:lpstr>
      <vt:lpstr>Data Flow – How Excel and PowerPoint work together</vt:lpstr>
      <vt:lpstr>Calculated Metrics…</vt:lpstr>
      <vt:lpstr>Key Insight Box to add insights…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Dipesh Shah</dc:creator>
  <cp:lastModifiedBy>Dipesh Shah</cp:lastModifiedBy>
  <cp:revision>5</cp:revision>
  <dcterms:created xsi:type="dcterms:W3CDTF">2024-01-31T23:56:37Z</dcterms:created>
  <dcterms:modified xsi:type="dcterms:W3CDTF">2026-05-10T19:33:32Z</dcterms:modified>
</cp:coreProperties>
</file>